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9" r:id="rId2"/>
  </p:sldMasterIdLst>
  <p:notesMasterIdLst>
    <p:notesMasterId r:id="rId19"/>
  </p:notesMasterIdLst>
  <p:handoutMasterIdLst>
    <p:handoutMasterId r:id="rId20"/>
  </p:handoutMasterIdLst>
  <p:sldIdLst>
    <p:sldId id="256" r:id="rId3"/>
    <p:sldId id="430" r:id="rId4"/>
    <p:sldId id="463" r:id="rId5"/>
    <p:sldId id="468" r:id="rId6"/>
    <p:sldId id="469" r:id="rId7"/>
    <p:sldId id="501" r:id="rId8"/>
    <p:sldId id="471" r:id="rId9"/>
    <p:sldId id="472" r:id="rId10"/>
    <p:sldId id="473" r:id="rId11"/>
    <p:sldId id="500" r:id="rId12"/>
    <p:sldId id="474" r:id="rId13"/>
    <p:sldId id="482" r:id="rId14"/>
    <p:sldId id="480" r:id="rId15"/>
    <p:sldId id="481" r:id="rId16"/>
    <p:sldId id="483" r:id="rId17"/>
    <p:sldId id="476" r:id="rId1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0000"/>
    <a:srgbClr val="E6E4FC"/>
    <a:srgbClr val="CC66FF"/>
    <a:srgbClr val="E8C5FF"/>
    <a:srgbClr val="FFCCFF"/>
    <a:srgbClr val="FFFFCC"/>
    <a:srgbClr val="F5F4FE"/>
    <a:srgbClr val="EEEDFD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8" autoAdjust="0"/>
    <p:restoredTop sz="99881" autoAdjust="0"/>
  </p:normalViewPr>
  <p:slideViewPr>
    <p:cSldViewPr snapToObjects="1">
      <p:cViewPr varScale="1">
        <p:scale>
          <a:sx n="115" d="100"/>
          <a:sy n="115" d="100"/>
        </p:scale>
        <p:origin x="-966" y="-108"/>
      </p:cViewPr>
      <p:guideLst>
        <p:guide orient="horz" pos="3385"/>
        <p:guide orient="horz" pos="572"/>
        <p:guide orient="horz" pos="1117"/>
        <p:guide orient="horz" pos="1480"/>
        <p:guide orient="horz" pos="1207"/>
        <p:guide orient="horz" pos="1389"/>
        <p:guide orient="horz" pos="4020"/>
        <p:guide pos="476"/>
        <p:guide pos="5556"/>
        <p:guide pos="1973"/>
        <p:guide pos="340"/>
        <p:guide pos="3696"/>
        <p:guide pos="703"/>
        <p:guide pos="1519"/>
        <p:guide pos="46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notesViewPr>
    <p:cSldViewPr snapToObjects="1">
      <p:cViewPr varScale="1">
        <p:scale>
          <a:sx n="75" d="100"/>
          <a:sy n="75" d="100"/>
        </p:scale>
        <p:origin x="-3354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2690746" y="884091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257B252-ECBD-4301-9C4C-2C8A4713976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361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000BE-3A30-4452-8DD4-CEB6AEF5F543}" type="datetimeFigureOut">
              <a:rPr lang="ko-KR" altLang="en-US" smtClean="0"/>
              <a:pPr/>
              <a:t>2017-03-13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DA8E-51FF-4ECE-AE24-42EDFDBBE11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6607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0787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92904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6480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8154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20389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783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2166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0544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0544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44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0544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320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9290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1DA8E-51FF-4ECE-AE24-42EDFDBBE11D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68632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>
            <a:spLocks noChangeArrowheads="1"/>
          </p:cNvSpPr>
          <p:nvPr/>
        </p:nvSpPr>
        <p:spPr bwMode="gray">
          <a:xfrm>
            <a:off x="0" y="2125659"/>
            <a:ext cx="9144000" cy="8747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dirty="0">
              <a:ea typeface="굴림" pitchFamily="50" charset="-127"/>
            </a:endParaRPr>
          </a:p>
        </p:txBody>
      </p: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-11113" y="-12700"/>
            <a:ext cx="9175751" cy="6870700"/>
            <a:chOff x="-7" y="-8"/>
            <a:chExt cx="5780" cy="4328"/>
          </a:xfrm>
        </p:grpSpPr>
        <p:sp>
          <p:nvSpPr>
            <p:cNvPr id="6" name="AutoShape 36"/>
            <p:cNvSpPr>
              <a:spLocks noChangeArrowheads="1"/>
            </p:cNvSpPr>
            <p:nvPr/>
          </p:nvSpPr>
          <p:spPr bwMode="gray">
            <a:xfrm>
              <a:off x="17" y="16"/>
              <a:ext cx="5729" cy="42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  <p:sp>
          <p:nvSpPr>
            <p:cNvPr id="7" name="Freeform 37"/>
            <p:cNvSpPr>
              <a:spLocks/>
            </p:cNvSpPr>
            <p:nvPr/>
          </p:nvSpPr>
          <p:spPr bwMode="gray">
            <a:xfrm>
              <a:off x="-3" y="-8"/>
              <a:ext cx="295" cy="289"/>
            </a:xfrm>
            <a:custGeom>
              <a:avLst/>
              <a:gdLst/>
              <a:ahLst/>
              <a:cxnLst>
                <a:cxn ang="0">
                  <a:pos x="3" y="395"/>
                </a:cxn>
                <a:cxn ang="0">
                  <a:pos x="74" y="216"/>
                </a:cxn>
                <a:cxn ang="0">
                  <a:pos x="231" y="50"/>
                </a:cxn>
                <a:cxn ang="0">
                  <a:pos x="403" y="0"/>
                </a:cxn>
                <a:cxn ang="0">
                  <a:pos x="0" y="0"/>
                </a:cxn>
              </a:cxnLst>
              <a:rect l="0" t="0" r="r" b="b"/>
              <a:pathLst>
                <a:path w="403" h="395">
                  <a:moveTo>
                    <a:pt x="3" y="395"/>
                  </a:moveTo>
                  <a:lnTo>
                    <a:pt x="74" y="216"/>
                  </a:lnTo>
                  <a:lnTo>
                    <a:pt x="231" y="50"/>
                  </a:lnTo>
                  <a:lnTo>
                    <a:pt x="40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  <p:sp>
          <p:nvSpPr>
            <p:cNvPr id="8" name="Freeform 38"/>
            <p:cNvSpPr>
              <a:spLocks/>
            </p:cNvSpPr>
            <p:nvPr/>
          </p:nvSpPr>
          <p:spPr bwMode="gray">
            <a:xfrm>
              <a:off x="-7" y="3982"/>
              <a:ext cx="287" cy="338"/>
            </a:xfrm>
            <a:custGeom>
              <a:avLst/>
              <a:gdLst/>
              <a:ahLst/>
              <a:cxnLst>
                <a:cxn ang="0">
                  <a:pos x="391" y="473"/>
                </a:cxn>
                <a:cxn ang="0">
                  <a:pos x="151" y="353"/>
                </a:cxn>
                <a:cxn ang="0">
                  <a:pos x="42" y="201"/>
                </a:cxn>
                <a:cxn ang="0">
                  <a:pos x="0" y="0"/>
                </a:cxn>
                <a:cxn ang="0">
                  <a:pos x="1" y="470"/>
                </a:cxn>
              </a:cxnLst>
              <a:rect l="0" t="0" r="r" b="b"/>
              <a:pathLst>
                <a:path w="391" h="473">
                  <a:moveTo>
                    <a:pt x="391" y="473"/>
                  </a:moveTo>
                  <a:lnTo>
                    <a:pt x="151" y="353"/>
                  </a:lnTo>
                  <a:lnTo>
                    <a:pt x="42" y="201"/>
                  </a:lnTo>
                  <a:lnTo>
                    <a:pt x="0" y="0"/>
                  </a:lnTo>
                  <a:lnTo>
                    <a:pt x="1" y="47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  <p:sp>
          <p:nvSpPr>
            <p:cNvPr id="9" name="Freeform 39"/>
            <p:cNvSpPr>
              <a:spLocks/>
            </p:cNvSpPr>
            <p:nvPr/>
          </p:nvSpPr>
          <p:spPr bwMode="gray">
            <a:xfrm>
              <a:off x="5499" y="4026"/>
              <a:ext cx="274" cy="287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164" y="144"/>
                </a:cxn>
                <a:cxn ang="0">
                  <a:pos x="98" y="253"/>
                </a:cxn>
                <a:cxn ang="0">
                  <a:pos x="0" y="290"/>
                </a:cxn>
                <a:cxn ang="0">
                  <a:pos x="232" y="287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  <p:sp>
          <p:nvSpPr>
            <p:cNvPr id="10" name="Freeform 40"/>
            <p:cNvSpPr>
              <a:spLocks/>
            </p:cNvSpPr>
            <p:nvPr/>
          </p:nvSpPr>
          <p:spPr bwMode="gray">
            <a:xfrm>
              <a:off x="5467" y="0"/>
              <a:ext cx="30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1" y="96"/>
                </a:cxn>
                <a:cxn ang="0">
                  <a:pos x="353" y="231"/>
                </a:cxn>
                <a:cxn ang="0">
                  <a:pos x="403" y="403"/>
                </a:cxn>
                <a:cxn ang="0">
                  <a:pos x="403" y="0"/>
                </a:cxn>
              </a:cxnLst>
              <a:rect l="0" t="0" r="r" b="b"/>
              <a:pathLst>
                <a:path w="403" h="403">
                  <a:moveTo>
                    <a:pt x="0" y="0"/>
                  </a:moveTo>
                  <a:lnTo>
                    <a:pt x="221" y="96"/>
                  </a:lnTo>
                  <a:lnTo>
                    <a:pt x="353" y="231"/>
                  </a:lnTo>
                  <a:lnTo>
                    <a:pt x="403" y="403"/>
                  </a:lnTo>
                  <a:lnTo>
                    <a:pt x="403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2720975"/>
            <a:ext cx="9144000" cy="817563"/>
          </a:xfrm>
          <a:prstGeom prst="rect">
            <a:avLst/>
          </a:prstGeom>
        </p:spPr>
        <p:txBody>
          <a:bodyPr/>
          <a:lstStyle>
            <a:lvl1pPr>
              <a:defRPr sz="4600" baseline="0">
                <a:ea typeface="HY견고딕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7582" y="1253867"/>
            <a:ext cx="8229600" cy="5176837"/>
          </a:xfrm>
          <a:prstGeom prst="rect">
            <a:avLst/>
          </a:prstGeom>
          <a:noFill/>
        </p:spPr>
        <p:txBody>
          <a:bodyPr/>
          <a:lstStyle>
            <a:lvl1pPr>
              <a:buClr>
                <a:schemeClr val="tx1"/>
              </a:buClr>
              <a:buSzPct val="150000"/>
              <a:buFont typeface="Verdana" pitchFamily="34" charset="0"/>
              <a:buChar char="□"/>
              <a:defRPr baseline="0">
                <a:ea typeface="HY견고딕" pitchFamily="18" charset="-127"/>
              </a:defRPr>
            </a:lvl1pPr>
            <a:lvl2pPr>
              <a:buClr>
                <a:schemeClr val="tx1"/>
              </a:buClr>
              <a:buFont typeface="Wingdings" pitchFamily="2" charset="2"/>
              <a:buChar char="l"/>
              <a:defRPr sz="1800" baseline="0">
                <a:ea typeface="HY견고딕" pitchFamily="18" charset="-127"/>
              </a:defRPr>
            </a:lvl2pPr>
            <a:lvl3pPr>
              <a:buSzPct val="150000"/>
              <a:buFont typeface="Wingdings" pitchFamily="2" charset="2"/>
              <a:buChar char="§"/>
              <a:defRPr sz="1800" baseline="0">
                <a:ea typeface="HY견고딕" pitchFamily="18" charset="-127"/>
              </a:defRPr>
            </a:lvl3pPr>
            <a:lvl4pPr>
              <a:buFont typeface="Arial" pitchFamily="34" charset="0"/>
              <a:buChar char="•"/>
              <a:defRPr sz="1800" baseline="0">
                <a:ea typeface="HY견고딕" pitchFamily="18" charset="-127"/>
              </a:defRPr>
            </a:lvl4pPr>
            <a:lvl5pPr>
              <a:buSzPct val="200000"/>
              <a:buFont typeface="Arial" pitchFamily="34" charset="0"/>
              <a:buChar char="­"/>
              <a:defRPr sz="1800" baseline="0">
                <a:ea typeface="HY견고딕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323865" y="214290"/>
            <a:ext cx="7392988" cy="563563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ea typeface="HY견고딕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2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176837"/>
          </a:xfrm>
          <a:prstGeom prst="rect">
            <a:avLst/>
          </a:prstGeom>
          <a:noFill/>
        </p:spPr>
        <p:txBody>
          <a:bodyPr/>
          <a:lstStyle>
            <a:lvl1pPr>
              <a:buClr>
                <a:schemeClr val="tx1"/>
              </a:buClr>
              <a:buSzPct val="150000"/>
              <a:buFont typeface="Verdana" pitchFamily="34" charset="0"/>
              <a:buChar char="□"/>
              <a:defRPr baseline="0">
                <a:ea typeface="HY견고딕" pitchFamily="18" charset="-127"/>
              </a:defRPr>
            </a:lvl1pPr>
            <a:lvl2pPr>
              <a:buClr>
                <a:schemeClr val="tx1"/>
              </a:buClr>
              <a:buFont typeface="Wingdings" pitchFamily="2" charset="2"/>
              <a:buChar char="l"/>
              <a:defRPr sz="1800" baseline="0">
                <a:ea typeface="HY견고딕" pitchFamily="18" charset="-127"/>
              </a:defRPr>
            </a:lvl2pPr>
            <a:lvl3pPr>
              <a:buSzPct val="150000"/>
              <a:buFont typeface="Wingdings" pitchFamily="2" charset="2"/>
              <a:buChar char="§"/>
              <a:defRPr sz="1800" baseline="0">
                <a:ea typeface="HY견고딕" pitchFamily="18" charset="-127"/>
              </a:defRPr>
            </a:lvl3pPr>
            <a:lvl4pPr>
              <a:buFont typeface="Arial" pitchFamily="34" charset="0"/>
              <a:buChar char="•"/>
              <a:defRPr sz="1800" baseline="0">
                <a:ea typeface="HY견고딕" pitchFamily="18" charset="-127"/>
              </a:defRPr>
            </a:lvl4pPr>
            <a:lvl5pPr>
              <a:buSzPct val="200000"/>
              <a:buFont typeface="Arial" pitchFamily="34" charset="0"/>
              <a:buChar char="­"/>
              <a:defRPr sz="1800" baseline="0">
                <a:ea typeface="HY견고딕" pitchFamily="18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3"/>
          <p:cNvSpPr>
            <a:spLocks noGrp="1"/>
          </p:cNvSpPr>
          <p:nvPr userDrawn="1">
            <p:ph type="sldNum" sz="quarter" idx="10"/>
          </p:nvPr>
        </p:nvSpPr>
        <p:spPr>
          <a:xfrm>
            <a:off x="4530725" y="6503988"/>
            <a:ext cx="85725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FD9C4-5BEA-4B6A-B529-95268B29B8F9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323865" y="214290"/>
            <a:ext cx="7392988" cy="563563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ea typeface="HY견고딕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176837"/>
          </a:xfrm>
          <a:prstGeom prst="rect">
            <a:avLst/>
          </a:prstGeom>
          <a:noFill/>
        </p:spPr>
        <p:txBody>
          <a:bodyPr/>
          <a:lstStyle>
            <a:lvl1pPr>
              <a:buClr>
                <a:schemeClr val="tx1"/>
              </a:buClr>
              <a:buSzPct val="150000"/>
              <a:buFont typeface="Verdana" pitchFamily="34" charset="0"/>
              <a:buChar char="□"/>
              <a:defRPr baseline="0">
                <a:ea typeface="HY견고딕" pitchFamily="18" charset="-127"/>
              </a:defRPr>
            </a:lvl1pPr>
            <a:lvl2pPr>
              <a:buClr>
                <a:schemeClr val="tx1"/>
              </a:buClr>
              <a:buFont typeface="Wingdings" pitchFamily="2" charset="2"/>
              <a:buChar char="l"/>
              <a:defRPr sz="1800" baseline="0">
                <a:ea typeface="HY견고딕" pitchFamily="18" charset="-127"/>
              </a:defRPr>
            </a:lvl2pPr>
            <a:lvl3pPr>
              <a:buSzPct val="150000"/>
              <a:buFont typeface="Wingdings" pitchFamily="2" charset="2"/>
              <a:buChar char="§"/>
              <a:defRPr sz="1800" baseline="0">
                <a:ea typeface="HY견고딕" pitchFamily="18" charset="-127"/>
              </a:defRPr>
            </a:lvl3pPr>
            <a:lvl4pPr>
              <a:buFont typeface="Arial" pitchFamily="34" charset="0"/>
              <a:buChar char="•"/>
              <a:defRPr sz="1800" baseline="0">
                <a:ea typeface="HY견고딕" pitchFamily="18" charset="-127"/>
              </a:defRPr>
            </a:lvl4pPr>
            <a:lvl5pPr>
              <a:buSzPct val="200000"/>
              <a:buFont typeface="Arial" pitchFamily="34" charset="0"/>
              <a:buChar char="­"/>
              <a:defRPr sz="1800" baseline="0">
                <a:ea typeface="HY견고딕" pitchFamily="18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3"/>
          <p:cNvSpPr>
            <a:spLocks noGrp="1"/>
          </p:cNvSpPr>
          <p:nvPr userDrawn="1">
            <p:ph type="sldNum" sz="quarter" idx="10"/>
          </p:nvPr>
        </p:nvSpPr>
        <p:spPr>
          <a:xfrm>
            <a:off x="4530725" y="6503988"/>
            <a:ext cx="85725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0159C-BD66-49B7-B621-BC0FA80CE72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>
            <a:spLocks noChangeArrowheads="1"/>
          </p:cNvSpPr>
          <p:nvPr/>
        </p:nvSpPr>
        <p:spPr bwMode="gray">
          <a:xfrm>
            <a:off x="0" y="2125659"/>
            <a:ext cx="9144000" cy="8747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dirty="0">
              <a:solidFill>
                <a:srgbClr val="000066"/>
              </a:solidFill>
              <a:ea typeface="굴림" pitchFamily="50" charset="-127"/>
            </a:endParaRPr>
          </a:p>
        </p:txBody>
      </p: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-11113" y="-12700"/>
            <a:ext cx="9175751" cy="6870700"/>
            <a:chOff x="-7" y="-8"/>
            <a:chExt cx="5780" cy="4328"/>
          </a:xfrm>
        </p:grpSpPr>
        <p:sp>
          <p:nvSpPr>
            <p:cNvPr id="6" name="AutoShape 36"/>
            <p:cNvSpPr>
              <a:spLocks noChangeArrowheads="1"/>
            </p:cNvSpPr>
            <p:nvPr/>
          </p:nvSpPr>
          <p:spPr bwMode="gray">
            <a:xfrm>
              <a:off x="17" y="16"/>
              <a:ext cx="5729" cy="42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  <p:sp>
          <p:nvSpPr>
            <p:cNvPr id="7" name="Freeform 37"/>
            <p:cNvSpPr>
              <a:spLocks/>
            </p:cNvSpPr>
            <p:nvPr/>
          </p:nvSpPr>
          <p:spPr bwMode="gray">
            <a:xfrm>
              <a:off x="-3" y="-8"/>
              <a:ext cx="295" cy="289"/>
            </a:xfrm>
            <a:custGeom>
              <a:avLst/>
              <a:gdLst/>
              <a:ahLst/>
              <a:cxnLst>
                <a:cxn ang="0">
                  <a:pos x="3" y="395"/>
                </a:cxn>
                <a:cxn ang="0">
                  <a:pos x="74" y="216"/>
                </a:cxn>
                <a:cxn ang="0">
                  <a:pos x="231" y="50"/>
                </a:cxn>
                <a:cxn ang="0">
                  <a:pos x="403" y="0"/>
                </a:cxn>
                <a:cxn ang="0">
                  <a:pos x="0" y="0"/>
                </a:cxn>
              </a:cxnLst>
              <a:rect l="0" t="0" r="r" b="b"/>
              <a:pathLst>
                <a:path w="403" h="395">
                  <a:moveTo>
                    <a:pt x="3" y="395"/>
                  </a:moveTo>
                  <a:lnTo>
                    <a:pt x="74" y="216"/>
                  </a:lnTo>
                  <a:lnTo>
                    <a:pt x="231" y="50"/>
                  </a:lnTo>
                  <a:lnTo>
                    <a:pt x="40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  <p:sp>
          <p:nvSpPr>
            <p:cNvPr id="8" name="Freeform 38"/>
            <p:cNvSpPr>
              <a:spLocks/>
            </p:cNvSpPr>
            <p:nvPr/>
          </p:nvSpPr>
          <p:spPr bwMode="gray">
            <a:xfrm>
              <a:off x="-7" y="3982"/>
              <a:ext cx="287" cy="338"/>
            </a:xfrm>
            <a:custGeom>
              <a:avLst/>
              <a:gdLst/>
              <a:ahLst/>
              <a:cxnLst>
                <a:cxn ang="0">
                  <a:pos x="391" y="473"/>
                </a:cxn>
                <a:cxn ang="0">
                  <a:pos x="151" y="353"/>
                </a:cxn>
                <a:cxn ang="0">
                  <a:pos x="42" y="201"/>
                </a:cxn>
                <a:cxn ang="0">
                  <a:pos x="0" y="0"/>
                </a:cxn>
                <a:cxn ang="0">
                  <a:pos x="1" y="470"/>
                </a:cxn>
              </a:cxnLst>
              <a:rect l="0" t="0" r="r" b="b"/>
              <a:pathLst>
                <a:path w="391" h="473">
                  <a:moveTo>
                    <a:pt x="391" y="473"/>
                  </a:moveTo>
                  <a:lnTo>
                    <a:pt x="151" y="353"/>
                  </a:lnTo>
                  <a:lnTo>
                    <a:pt x="42" y="201"/>
                  </a:lnTo>
                  <a:lnTo>
                    <a:pt x="0" y="0"/>
                  </a:lnTo>
                  <a:lnTo>
                    <a:pt x="1" y="47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  <p:sp>
          <p:nvSpPr>
            <p:cNvPr id="9" name="Freeform 39"/>
            <p:cNvSpPr>
              <a:spLocks/>
            </p:cNvSpPr>
            <p:nvPr/>
          </p:nvSpPr>
          <p:spPr bwMode="gray">
            <a:xfrm>
              <a:off x="5499" y="4026"/>
              <a:ext cx="274" cy="287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164" y="144"/>
                </a:cxn>
                <a:cxn ang="0">
                  <a:pos x="98" y="253"/>
                </a:cxn>
                <a:cxn ang="0">
                  <a:pos x="0" y="290"/>
                </a:cxn>
                <a:cxn ang="0">
                  <a:pos x="232" y="287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  <p:sp>
          <p:nvSpPr>
            <p:cNvPr id="10" name="Freeform 40"/>
            <p:cNvSpPr>
              <a:spLocks/>
            </p:cNvSpPr>
            <p:nvPr/>
          </p:nvSpPr>
          <p:spPr bwMode="gray">
            <a:xfrm>
              <a:off x="5467" y="0"/>
              <a:ext cx="30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1" y="96"/>
                </a:cxn>
                <a:cxn ang="0">
                  <a:pos x="353" y="231"/>
                </a:cxn>
                <a:cxn ang="0">
                  <a:pos x="403" y="403"/>
                </a:cxn>
                <a:cxn ang="0">
                  <a:pos x="403" y="0"/>
                </a:cxn>
              </a:cxnLst>
              <a:rect l="0" t="0" r="r" b="b"/>
              <a:pathLst>
                <a:path w="403" h="403">
                  <a:moveTo>
                    <a:pt x="0" y="0"/>
                  </a:moveTo>
                  <a:lnTo>
                    <a:pt x="221" y="96"/>
                  </a:lnTo>
                  <a:lnTo>
                    <a:pt x="353" y="231"/>
                  </a:lnTo>
                  <a:lnTo>
                    <a:pt x="403" y="403"/>
                  </a:lnTo>
                  <a:lnTo>
                    <a:pt x="403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2720975"/>
            <a:ext cx="9144000" cy="817563"/>
          </a:xfrm>
          <a:prstGeom prst="rect">
            <a:avLst/>
          </a:prstGeom>
        </p:spPr>
        <p:txBody>
          <a:bodyPr/>
          <a:lstStyle>
            <a:lvl1pPr>
              <a:defRPr sz="4600" baseline="0">
                <a:ea typeface="HY견고딕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3562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7582" y="1253867"/>
            <a:ext cx="8229600" cy="5176837"/>
          </a:xfrm>
          <a:prstGeom prst="rect">
            <a:avLst/>
          </a:prstGeom>
          <a:noFill/>
        </p:spPr>
        <p:txBody>
          <a:bodyPr/>
          <a:lstStyle>
            <a:lvl1pPr>
              <a:buClr>
                <a:schemeClr val="tx1"/>
              </a:buClr>
              <a:buSzPct val="150000"/>
              <a:buFont typeface="Verdana" pitchFamily="34" charset="0"/>
              <a:buChar char="□"/>
              <a:defRPr baseline="0">
                <a:ea typeface="HY견고딕" pitchFamily="18" charset="-127"/>
              </a:defRPr>
            </a:lvl1pPr>
            <a:lvl2pPr>
              <a:buClr>
                <a:schemeClr val="tx1"/>
              </a:buClr>
              <a:buFont typeface="Wingdings" pitchFamily="2" charset="2"/>
              <a:buChar char="l"/>
              <a:defRPr sz="1800" baseline="0">
                <a:ea typeface="HY견고딕" pitchFamily="18" charset="-127"/>
              </a:defRPr>
            </a:lvl2pPr>
            <a:lvl3pPr>
              <a:buSzPct val="150000"/>
              <a:buFont typeface="Wingdings" pitchFamily="2" charset="2"/>
              <a:buChar char="§"/>
              <a:defRPr sz="1800" baseline="0">
                <a:ea typeface="HY견고딕" pitchFamily="18" charset="-127"/>
              </a:defRPr>
            </a:lvl3pPr>
            <a:lvl4pPr>
              <a:buFont typeface="Arial" pitchFamily="34" charset="0"/>
              <a:buChar char="•"/>
              <a:defRPr sz="1800" baseline="0">
                <a:ea typeface="HY견고딕" pitchFamily="18" charset="-127"/>
              </a:defRPr>
            </a:lvl4pPr>
            <a:lvl5pPr>
              <a:buSzPct val="200000"/>
              <a:buFont typeface="Arial" pitchFamily="34" charset="0"/>
              <a:buChar char="­"/>
              <a:defRPr sz="1800" baseline="0">
                <a:ea typeface="HY견고딕" pitchFamily="18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9923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323865" y="214290"/>
            <a:ext cx="7392988" cy="563563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ea typeface="HY견고딕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2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176837"/>
          </a:xfrm>
          <a:prstGeom prst="rect">
            <a:avLst/>
          </a:prstGeom>
          <a:noFill/>
        </p:spPr>
        <p:txBody>
          <a:bodyPr/>
          <a:lstStyle>
            <a:lvl1pPr>
              <a:buClr>
                <a:schemeClr val="tx1"/>
              </a:buClr>
              <a:buSzPct val="150000"/>
              <a:buFont typeface="Verdana" pitchFamily="34" charset="0"/>
              <a:buChar char="□"/>
              <a:defRPr baseline="0">
                <a:ea typeface="HY견고딕" pitchFamily="18" charset="-127"/>
              </a:defRPr>
            </a:lvl1pPr>
            <a:lvl2pPr>
              <a:buClr>
                <a:schemeClr val="tx1"/>
              </a:buClr>
              <a:buFont typeface="Wingdings" pitchFamily="2" charset="2"/>
              <a:buChar char="l"/>
              <a:defRPr sz="1800" baseline="0">
                <a:ea typeface="HY견고딕" pitchFamily="18" charset="-127"/>
              </a:defRPr>
            </a:lvl2pPr>
            <a:lvl3pPr>
              <a:buSzPct val="150000"/>
              <a:buFont typeface="Wingdings" pitchFamily="2" charset="2"/>
              <a:buChar char="§"/>
              <a:defRPr sz="1800" baseline="0">
                <a:ea typeface="HY견고딕" pitchFamily="18" charset="-127"/>
              </a:defRPr>
            </a:lvl3pPr>
            <a:lvl4pPr>
              <a:buFont typeface="Arial" pitchFamily="34" charset="0"/>
              <a:buChar char="•"/>
              <a:defRPr sz="1800" baseline="0">
                <a:ea typeface="HY견고딕" pitchFamily="18" charset="-127"/>
              </a:defRPr>
            </a:lvl4pPr>
            <a:lvl5pPr>
              <a:buSzPct val="200000"/>
              <a:buFont typeface="Arial" pitchFamily="34" charset="0"/>
              <a:buChar char="­"/>
              <a:defRPr sz="1800" baseline="0">
                <a:ea typeface="HY견고딕" pitchFamily="18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3"/>
          <p:cNvSpPr>
            <a:spLocks noGrp="1"/>
          </p:cNvSpPr>
          <p:nvPr userDrawn="1">
            <p:ph type="sldNum" sz="quarter" idx="10"/>
          </p:nvPr>
        </p:nvSpPr>
        <p:spPr>
          <a:xfrm>
            <a:off x="4530725" y="6503988"/>
            <a:ext cx="85725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FD9C4-5BEA-4B6A-B529-95268B29B8F9}" type="slidenum">
              <a:rPr lang="ko-KR" altLang="en-US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ko-KR" altLang="en-US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48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323865" y="214290"/>
            <a:ext cx="7392988" cy="563563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ea typeface="HY견고딕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176837"/>
          </a:xfrm>
          <a:prstGeom prst="rect">
            <a:avLst/>
          </a:prstGeom>
          <a:noFill/>
        </p:spPr>
        <p:txBody>
          <a:bodyPr/>
          <a:lstStyle>
            <a:lvl1pPr>
              <a:buClr>
                <a:schemeClr val="tx1"/>
              </a:buClr>
              <a:buSzPct val="150000"/>
              <a:buFont typeface="Verdana" pitchFamily="34" charset="0"/>
              <a:buChar char="□"/>
              <a:defRPr baseline="0">
                <a:ea typeface="HY견고딕" pitchFamily="18" charset="-127"/>
              </a:defRPr>
            </a:lvl1pPr>
            <a:lvl2pPr>
              <a:buClr>
                <a:schemeClr val="tx1"/>
              </a:buClr>
              <a:buFont typeface="Wingdings" pitchFamily="2" charset="2"/>
              <a:buChar char="l"/>
              <a:defRPr sz="1800" baseline="0">
                <a:ea typeface="HY견고딕" pitchFamily="18" charset="-127"/>
              </a:defRPr>
            </a:lvl2pPr>
            <a:lvl3pPr>
              <a:buSzPct val="150000"/>
              <a:buFont typeface="Wingdings" pitchFamily="2" charset="2"/>
              <a:buChar char="§"/>
              <a:defRPr sz="1800" baseline="0">
                <a:ea typeface="HY견고딕" pitchFamily="18" charset="-127"/>
              </a:defRPr>
            </a:lvl3pPr>
            <a:lvl4pPr>
              <a:buFont typeface="Arial" pitchFamily="34" charset="0"/>
              <a:buChar char="•"/>
              <a:defRPr sz="1800" baseline="0">
                <a:ea typeface="HY견고딕" pitchFamily="18" charset="-127"/>
              </a:defRPr>
            </a:lvl4pPr>
            <a:lvl5pPr>
              <a:buSzPct val="200000"/>
              <a:buFont typeface="Arial" pitchFamily="34" charset="0"/>
              <a:buChar char="­"/>
              <a:defRPr sz="1800" baseline="0">
                <a:ea typeface="HY견고딕" pitchFamily="18" charset="-127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3"/>
          <p:cNvSpPr>
            <a:spLocks noGrp="1"/>
          </p:cNvSpPr>
          <p:nvPr userDrawn="1">
            <p:ph type="sldNum" sz="quarter" idx="10"/>
          </p:nvPr>
        </p:nvSpPr>
        <p:spPr>
          <a:xfrm>
            <a:off x="4530725" y="6503988"/>
            <a:ext cx="857250" cy="3206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0159C-BD66-49B7-B621-BC0FA80CE722}" type="slidenum">
              <a:rPr lang="ko-KR" altLang="en-US">
                <a:solidFill>
                  <a:srgbClr val="000066"/>
                </a:solidFill>
              </a:rPr>
              <a:pPr>
                <a:defRPr/>
              </a:pPr>
              <a:t>‹#›</a:t>
            </a:fld>
            <a:endParaRPr lang="ko-KR" altLang="en-US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62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731749-78EE-4963-8A43-354F8EE158F4}" type="datetimeFigureOut">
              <a:rPr lang="ko-KR" altLang="en-US" smtClean="0">
                <a:solidFill>
                  <a:srgbClr val="000066"/>
                </a:solidFill>
              </a:rPr>
              <a:pPr/>
              <a:t>2017-03-13</a:t>
            </a:fld>
            <a:endParaRPr lang="ko-KR" altLang="en-US">
              <a:solidFill>
                <a:srgbClr val="000066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srgbClr val="000066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B1B630-EF2E-48C2-9F4E-FF01CC189B8A}" type="slidenum">
              <a:rPr lang="ko-KR" altLang="en-US" smtClean="0">
                <a:solidFill>
                  <a:srgbClr val="000066"/>
                </a:solidFill>
              </a:rPr>
              <a:pPr/>
              <a:t>‹#›</a:t>
            </a:fld>
            <a:endParaRPr lang="ko-KR" alt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1438"/>
            <a:ext cx="9144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1" name="Group 16"/>
          <p:cNvGrpSpPr>
            <a:grpSpLocks/>
          </p:cNvGrpSpPr>
          <p:nvPr/>
        </p:nvGrpSpPr>
        <p:grpSpPr bwMode="auto">
          <a:xfrm>
            <a:off x="-1588" y="0"/>
            <a:ext cx="9145588" cy="6858000"/>
            <a:chOff x="-1" y="0"/>
            <a:chExt cx="8065" cy="6048"/>
          </a:xfrm>
        </p:grpSpPr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-1" y="5629"/>
              <a:ext cx="389" cy="417"/>
            </a:xfrm>
            <a:custGeom>
              <a:avLst/>
              <a:gdLst/>
              <a:ahLst/>
              <a:cxnLst>
                <a:cxn ang="0">
                  <a:pos x="314" y="416"/>
                </a:cxn>
                <a:cxn ang="0">
                  <a:pos x="389" y="417"/>
                </a:cxn>
                <a:cxn ang="0">
                  <a:pos x="158" y="297"/>
                </a:cxn>
                <a:cxn ang="0">
                  <a:pos x="39" y="179"/>
                </a:cxn>
                <a:cxn ang="0">
                  <a:pos x="0" y="0"/>
                </a:cxn>
                <a:cxn ang="0">
                  <a:pos x="1" y="417"/>
                </a:cxn>
              </a:cxnLst>
              <a:rect l="0" t="0" r="r" b="b"/>
              <a:pathLst>
                <a:path w="389" h="417">
                  <a:moveTo>
                    <a:pt x="314" y="416"/>
                  </a:moveTo>
                  <a:lnTo>
                    <a:pt x="389" y="417"/>
                  </a:lnTo>
                  <a:lnTo>
                    <a:pt x="158" y="297"/>
                  </a:lnTo>
                  <a:lnTo>
                    <a:pt x="39" y="179"/>
                  </a:lnTo>
                  <a:lnTo>
                    <a:pt x="0" y="0"/>
                  </a:lnTo>
                  <a:lnTo>
                    <a:pt x="1" y="417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7701" y="5645"/>
              <a:ext cx="363" cy="403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164" y="144"/>
                </a:cxn>
                <a:cxn ang="0">
                  <a:pos x="98" y="253"/>
                </a:cxn>
                <a:cxn ang="0">
                  <a:pos x="0" y="290"/>
                </a:cxn>
                <a:cxn ang="0">
                  <a:pos x="232" y="287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gray">
            <a:xfrm>
              <a:off x="26" y="42"/>
              <a:ext cx="8012" cy="59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-1" y="13"/>
              <a:ext cx="405" cy="441"/>
            </a:xfrm>
            <a:custGeom>
              <a:avLst/>
              <a:gdLst/>
              <a:ahLst/>
              <a:cxnLst>
                <a:cxn ang="0">
                  <a:pos x="2" y="441"/>
                </a:cxn>
                <a:cxn ang="0">
                  <a:pos x="107" y="175"/>
                </a:cxn>
                <a:cxn ang="0">
                  <a:pos x="387" y="0"/>
                </a:cxn>
                <a:cxn ang="0">
                  <a:pos x="1" y="0"/>
                </a:cxn>
              </a:cxnLst>
              <a:rect l="0" t="0" r="r" b="b"/>
              <a:pathLst>
                <a:path w="405" h="441">
                  <a:moveTo>
                    <a:pt x="2" y="441"/>
                  </a:moveTo>
                  <a:cubicBezTo>
                    <a:pt x="19" y="397"/>
                    <a:pt x="0" y="345"/>
                    <a:pt x="107" y="175"/>
                  </a:cubicBezTo>
                  <a:cubicBezTo>
                    <a:pt x="214" y="6"/>
                    <a:pt x="405" y="16"/>
                    <a:pt x="387" y="0"/>
                  </a:cubicBezTo>
                  <a:lnTo>
                    <a:pt x="1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7588" y="0"/>
              <a:ext cx="470" cy="48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42" y="150"/>
                </a:cxn>
                <a:cxn ang="0">
                  <a:pos x="470" y="461"/>
                </a:cxn>
                <a:cxn ang="0">
                  <a:pos x="470" y="0"/>
                </a:cxn>
              </a:cxnLst>
              <a:rect l="0" t="0" r="r" b="b"/>
              <a:pathLst>
                <a:path w="470" h="483">
                  <a:moveTo>
                    <a:pt x="0" y="4"/>
                  </a:moveTo>
                  <a:cubicBezTo>
                    <a:pt x="57" y="28"/>
                    <a:pt x="264" y="74"/>
                    <a:pt x="342" y="150"/>
                  </a:cubicBezTo>
                  <a:cubicBezTo>
                    <a:pt x="450" y="275"/>
                    <a:pt x="452" y="483"/>
                    <a:pt x="470" y="461"/>
                  </a:cubicBezTo>
                  <a:lnTo>
                    <a:pt x="47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ea typeface="굴림" pitchFamily="50" charset="-127"/>
              </a:endParaRPr>
            </a:p>
          </p:txBody>
        </p:sp>
      </p:grpSp>
      <p:sp>
        <p:nvSpPr>
          <p:cNvPr id="1046" name="Line 22"/>
          <p:cNvSpPr>
            <a:spLocks noChangeShapeType="1"/>
          </p:cNvSpPr>
          <p:nvPr/>
        </p:nvSpPr>
        <p:spPr bwMode="gray">
          <a:xfrm>
            <a:off x="323850" y="6429396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285720" y="6473303"/>
            <a:ext cx="350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0" dirty="0" smtClean="0">
                <a:latin typeface="HY헤드라인M" pitchFamily="18" charset="-127"/>
                <a:ea typeface="HY헤드라인M" pitchFamily="18" charset="-127"/>
              </a:rPr>
              <a:t>대구대학교</a:t>
            </a:r>
            <a:endParaRPr lang="ko-KR" altLang="en-US" sz="1600" b="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Rectangle 10"/>
          <p:cNvSpPr>
            <a:spLocks noChangeArrowheads="1"/>
          </p:cNvSpPr>
          <p:nvPr userDrawn="1"/>
        </p:nvSpPr>
        <p:spPr bwMode="auto">
          <a:xfrm>
            <a:off x="0" y="6503243"/>
            <a:ext cx="9144000" cy="23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fld id="{F180A4CD-297B-44F0-BC72-3357EF12483A}" type="slidenum">
              <a:rPr lang="en-US" altLang="ko-KR" sz="1100" b="0" i="0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HY헤드라인M" pitchFamily="18" charset="-127"/>
                <a:ea typeface="HY헤드라인M" pitchFamily="18" charset="-127"/>
              </a:rPr>
              <a:pPr algn="ctr">
                <a:defRPr/>
              </a:pPr>
              <a:t>‹#›</a:t>
            </a:fld>
            <a:endParaRPr lang="ko-KR" altLang="en-US" sz="1100" b="0" i="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6948264" y="6474822"/>
            <a:ext cx="350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0" dirty="0" smtClean="0">
                <a:latin typeface="HY헤드라인M" pitchFamily="18" charset="-127"/>
                <a:ea typeface="HY헤드라인M" pitchFamily="18" charset="-127"/>
              </a:rPr>
              <a:t>도시</a:t>
            </a:r>
            <a:r>
              <a:rPr lang="en-US" altLang="ko-KR" sz="1600" b="0" dirty="0" smtClean="0"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600" b="0" dirty="0" smtClean="0">
                <a:latin typeface="HY헤드라인M" pitchFamily="18" charset="-127"/>
                <a:ea typeface="HY헤드라인M" pitchFamily="18" charset="-127"/>
              </a:rPr>
              <a:t>지역계획학과</a:t>
            </a:r>
            <a:endParaRPr lang="ko-KR" altLang="en-US" sz="1600" b="0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HY견고딕" pitchFamily="18" charset="-127"/>
          <a:cs typeface="+mj-cs"/>
        </a:defRPr>
      </a:lvl1pPr>
      <a:lvl2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ea typeface="HY견고딕" pitchFamily="18" charset="-127"/>
        </a:defRPr>
      </a:lvl2pPr>
      <a:lvl3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ea typeface="HY견고딕" pitchFamily="18" charset="-127"/>
        </a:defRPr>
      </a:lvl3pPr>
      <a:lvl4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ea typeface="HY견고딕" pitchFamily="18" charset="-127"/>
        </a:defRPr>
      </a:lvl4pPr>
      <a:lvl5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ea typeface="HY견고딕" pitchFamily="18" charset="-127"/>
        </a:defRPr>
      </a:lvl5pPr>
      <a:lvl6pPr marL="457200"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6pPr>
      <a:lvl7pPr marL="914400"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7pPr>
      <a:lvl8pPr marL="1371600"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8pPr>
      <a:lvl9pPr marL="1828800"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9pPr>
    </p:titleStyle>
    <p:bodyStyle>
      <a:lvl1pPr marL="358775" indent="-358775" algn="l" defTabSz="957263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100">
          <a:solidFill>
            <a:schemeClr val="tx1"/>
          </a:solidFill>
          <a:latin typeface="+mj-lt"/>
        </a:defRPr>
      </a:lvl2pPr>
      <a:lvl3pPr marL="1196975" indent="-239713" algn="l" defTabSz="957263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100">
          <a:solidFill>
            <a:schemeClr val="tx1"/>
          </a:solidFill>
          <a:latin typeface="+mj-lt"/>
        </a:defRPr>
      </a:lvl3pPr>
      <a:lvl4pPr marL="1676400" indent="-239713" algn="l" defTabSz="957263" rtl="0" eaLnBrk="1" fontAlgn="base" latinLnBrk="1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j-lt"/>
        </a:defRPr>
      </a:lvl4pPr>
      <a:lvl5pPr marL="21542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5pPr>
      <a:lvl6pPr marL="26114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6pPr>
      <a:lvl7pPr marL="30686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7pPr>
      <a:lvl8pPr marL="35258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8pPr>
      <a:lvl9pPr marL="39830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71438"/>
            <a:ext cx="9144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1" name="Group 16"/>
          <p:cNvGrpSpPr>
            <a:grpSpLocks/>
          </p:cNvGrpSpPr>
          <p:nvPr/>
        </p:nvGrpSpPr>
        <p:grpSpPr bwMode="auto">
          <a:xfrm>
            <a:off x="-1588" y="0"/>
            <a:ext cx="9145588" cy="6858000"/>
            <a:chOff x="-1" y="0"/>
            <a:chExt cx="8065" cy="6048"/>
          </a:xfrm>
        </p:grpSpPr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-1" y="5629"/>
              <a:ext cx="389" cy="417"/>
            </a:xfrm>
            <a:custGeom>
              <a:avLst/>
              <a:gdLst/>
              <a:ahLst/>
              <a:cxnLst>
                <a:cxn ang="0">
                  <a:pos x="314" y="416"/>
                </a:cxn>
                <a:cxn ang="0">
                  <a:pos x="389" y="417"/>
                </a:cxn>
                <a:cxn ang="0">
                  <a:pos x="158" y="297"/>
                </a:cxn>
                <a:cxn ang="0">
                  <a:pos x="39" y="179"/>
                </a:cxn>
                <a:cxn ang="0">
                  <a:pos x="0" y="0"/>
                </a:cxn>
                <a:cxn ang="0">
                  <a:pos x="1" y="417"/>
                </a:cxn>
              </a:cxnLst>
              <a:rect l="0" t="0" r="r" b="b"/>
              <a:pathLst>
                <a:path w="389" h="417">
                  <a:moveTo>
                    <a:pt x="314" y="416"/>
                  </a:moveTo>
                  <a:lnTo>
                    <a:pt x="389" y="417"/>
                  </a:lnTo>
                  <a:lnTo>
                    <a:pt x="158" y="297"/>
                  </a:lnTo>
                  <a:lnTo>
                    <a:pt x="39" y="179"/>
                  </a:lnTo>
                  <a:lnTo>
                    <a:pt x="0" y="0"/>
                  </a:lnTo>
                  <a:lnTo>
                    <a:pt x="1" y="417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7701" y="5645"/>
              <a:ext cx="363" cy="403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164" y="144"/>
                </a:cxn>
                <a:cxn ang="0">
                  <a:pos x="98" y="253"/>
                </a:cxn>
                <a:cxn ang="0">
                  <a:pos x="0" y="290"/>
                </a:cxn>
                <a:cxn ang="0">
                  <a:pos x="232" y="287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gray">
            <a:xfrm>
              <a:off x="26" y="42"/>
              <a:ext cx="8012" cy="59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-1" y="13"/>
              <a:ext cx="405" cy="441"/>
            </a:xfrm>
            <a:custGeom>
              <a:avLst/>
              <a:gdLst/>
              <a:ahLst/>
              <a:cxnLst>
                <a:cxn ang="0">
                  <a:pos x="2" y="441"/>
                </a:cxn>
                <a:cxn ang="0">
                  <a:pos x="107" y="175"/>
                </a:cxn>
                <a:cxn ang="0">
                  <a:pos x="387" y="0"/>
                </a:cxn>
                <a:cxn ang="0">
                  <a:pos x="1" y="0"/>
                </a:cxn>
              </a:cxnLst>
              <a:rect l="0" t="0" r="r" b="b"/>
              <a:pathLst>
                <a:path w="405" h="441">
                  <a:moveTo>
                    <a:pt x="2" y="441"/>
                  </a:moveTo>
                  <a:cubicBezTo>
                    <a:pt x="19" y="397"/>
                    <a:pt x="0" y="345"/>
                    <a:pt x="107" y="175"/>
                  </a:cubicBezTo>
                  <a:cubicBezTo>
                    <a:pt x="214" y="6"/>
                    <a:pt x="405" y="16"/>
                    <a:pt x="387" y="0"/>
                  </a:cubicBezTo>
                  <a:lnTo>
                    <a:pt x="1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7588" y="0"/>
              <a:ext cx="470" cy="48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42" y="150"/>
                </a:cxn>
                <a:cxn ang="0">
                  <a:pos x="470" y="461"/>
                </a:cxn>
                <a:cxn ang="0">
                  <a:pos x="470" y="0"/>
                </a:cxn>
              </a:cxnLst>
              <a:rect l="0" t="0" r="r" b="b"/>
              <a:pathLst>
                <a:path w="470" h="483">
                  <a:moveTo>
                    <a:pt x="0" y="4"/>
                  </a:moveTo>
                  <a:cubicBezTo>
                    <a:pt x="57" y="28"/>
                    <a:pt x="264" y="74"/>
                    <a:pt x="342" y="150"/>
                  </a:cubicBezTo>
                  <a:cubicBezTo>
                    <a:pt x="450" y="275"/>
                    <a:pt x="452" y="483"/>
                    <a:pt x="470" y="461"/>
                  </a:cubicBezTo>
                  <a:lnTo>
                    <a:pt x="47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 dirty="0">
                <a:solidFill>
                  <a:srgbClr val="000066"/>
                </a:solidFill>
                <a:ea typeface="굴림" pitchFamily="50" charset="-127"/>
              </a:endParaRPr>
            </a:p>
          </p:txBody>
        </p:sp>
      </p:grpSp>
      <p:sp>
        <p:nvSpPr>
          <p:cNvPr id="1046" name="Line 22"/>
          <p:cNvSpPr>
            <a:spLocks noChangeShapeType="1"/>
          </p:cNvSpPr>
          <p:nvPr/>
        </p:nvSpPr>
        <p:spPr bwMode="gray">
          <a:xfrm>
            <a:off x="323850" y="6429396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 dirty="0">
              <a:solidFill>
                <a:srgbClr val="000066"/>
              </a:solidFill>
            </a:endParaRPr>
          </a:p>
        </p:txBody>
      </p:sp>
      <p:sp>
        <p:nvSpPr>
          <p:cNvPr id="14" name="Rectangle 10"/>
          <p:cNvSpPr>
            <a:spLocks noChangeArrowheads="1"/>
          </p:cNvSpPr>
          <p:nvPr userDrawn="1"/>
        </p:nvSpPr>
        <p:spPr bwMode="auto">
          <a:xfrm>
            <a:off x="0" y="6503243"/>
            <a:ext cx="9144000" cy="238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fld id="{F180A4CD-297B-44F0-BC72-3357EF12483A}" type="slidenum">
              <a:rPr lang="en-US" altLang="ko-KR" sz="1100" cap="all">
                <a:ln w="9000" cmpd="sng">
                  <a:solidFill>
                    <a:srgbClr val="000056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56">
                        <a:shade val="20000"/>
                        <a:satMod val="245000"/>
                      </a:srgbClr>
                    </a:gs>
                    <a:gs pos="43000">
                      <a:srgbClr val="000056">
                        <a:satMod val="255000"/>
                      </a:srgbClr>
                    </a:gs>
                    <a:gs pos="48000">
                      <a:srgbClr val="000056">
                        <a:shade val="85000"/>
                        <a:satMod val="255000"/>
                      </a:srgbClr>
                    </a:gs>
                    <a:gs pos="100000">
                      <a:srgbClr val="000056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latin typeface="HY헤드라인M" pitchFamily="18" charset="-127"/>
                <a:ea typeface="HY헤드라인M" pitchFamily="18" charset="-127"/>
              </a:rPr>
              <a:pPr algn="ctr">
                <a:defRPr/>
              </a:pPr>
              <a:t>‹#›</a:t>
            </a:fld>
            <a:endParaRPr lang="ko-KR" altLang="en-US" sz="1100" cap="all" dirty="0">
              <a:ln w="9000" cmpd="sng">
                <a:solidFill>
                  <a:srgbClr val="000056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56">
                      <a:shade val="20000"/>
                      <a:satMod val="245000"/>
                    </a:srgbClr>
                  </a:gs>
                  <a:gs pos="43000">
                    <a:srgbClr val="000056">
                      <a:satMod val="255000"/>
                    </a:srgbClr>
                  </a:gs>
                  <a:gs pos="48000">
                    <a:srgbClr val="000056">
                      <a:shade val="85000"/>
                      <a:satMod val="255000"/>
                    </a:srgbClr>
                  </a:gs>
                  <a:gs pos="100000">
                    <a:srgbClr val="000056">
                      <a:shade val="20000"/>
                      <a:satMod val="245000"/>
                    </a:srgbClr>
                  </a:gs>
                </a:gsLst>
                <a:lin ang="5400000"/>
              </a:gra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45571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HY견고딕" pitchFamily="18" charset="-127"/>
          <a:cs typeface="+mj-cs"/>
        </a:defRPr>
      </a:lvl1pPr>
      <a:lvl2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ea typeface="HY견고딕" pitchFamily="18" charset="-127"/>
        </a:defRPr>
      </a:lvl2pPr>
      <a:lvl3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ea typeface="HY견고딕" pitchFamily="18" charset="-127"/>
        </a:defRPr>
      </a:lvl3pPr>
      <a:lvl4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ea typeface="HY견고딕" pitchFamily="18" charset="-127"/>
        </a:defRPr>
      </a:lvl4pPr>
      <a:lvl5pPr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ea typeface="HY견고딕" pitchFamily="18" charset="-127"/>
        </a:defRPr>
      </a:lvl5pPr>
      <a:lvl6pPr marL="457200"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6pPr>
      <a:lvl7pPr marL="914400"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7pPr>
      <a:lvl8pPr marL="1371600"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8pPr>
      <a:lvl9pPr marL="1828800" algn="ctr" defTabSz="957263" rtl="0" eaLnBrk="1" fontAlgn="base" latinLnBrk="1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9pPr>
    </p:titleStyle>
    <p:bodyStyle>
      <a:lvl1pPr marL="358775" indent="-358775" algn="l" defTabSz="957263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100">
          <a:solidFill>
            <a:schemeClr val="tx1"/>
          </a:solidFill>
          <a:latin typeface="+mj-lt"/>
        </a:defRPr>
      </a:lvl2pPr>
      <a:lvl3pPr marL="1196975" indent="-239713" algn="l" defTabSz="957263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100">
          <a:solidFill>
            <a:schemeClr val="tx1"/>
          </a:solidFill>
          <a:latin typeface="+mj-lt"/>
        </a:defRPr>
      </a:lvl3pPr>
      <a:lvl4pPr marL="1676400" indent="-239713" algn="l" defTabSz="957263" rtl="0" eaLnBrk="1" fontAlgn="base" latinLnBrk="1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j-lt"/>
        </a:defRPr>
      </a:lvl4pPr>
      <a:lvl5pPr marL="21542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5pPr>
      <a:lvl6pPr marL="26114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6pPr>
      <a:lvl7pPr marL="30686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7pPr>
      <a:lvl8pPr marL="35258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8pPr>
      <a:lvl9pPr marL="3983038" indent="-238125" algn="l" defTabSz="957263" rtl="0" eaLnBrk="1" fontAlgn="base" latinLnBrk="1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82809"/>
            <a:ext cx="9144000" cy="81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dirty="0" err="1" smtClean="0"/>
              <a:t>도시재생론</a:t>
            </a:r>
            <a:endParaRPr lang="en-US" altLang="ko-KR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black">
          <a:xfrm>
            <a:off x="36512" y="6357938"/>
            <a:ext cx="9144000" cy="500062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0" scaled="0"/>
          </a:gradFill>
        </p:spPr>
        <p:txBody>
          <a:bodyPr anchor="ctr">
            <a:normAutofit/>
          </a:bodyPr>
          <a:lstStyle/>
          <a:p>
            <a:pPr algn="ctr" defTabSz="957263" latinLnBrk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en-US" altLang="ko-KR" b="1" kern="0" dirty="0">
              <a:ea typeface="HY견고딕" pitchFamily="18" charset="-127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black">
          <a:xfrm>
            <a:off x="0" y="4994289"/>
            <a:ext cx="9144000" cy="434975"/>
          </a:xfrm>
          <a:prstGeom prst="rect">
            <a:avLst/>
          </a:prstGeom>
        </p:spPr>
        <p:txBody>
          <a:bodyPr/>
          <a:lstStyle/>
          <a:p>
            <a:pPr algn="ctr" defTabSz="957263" latinLnBrk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ko-KR" altLang="en-US" sz="2200" b="1" kern="0" dirty="0" smtClean="0">
                <a:solidFill>
                  <a:schemeClr val="bg1"/>
                </a:solidFill>
                <a:ea typeface="HY견고딕" pitchFamily="18" charset="-127"/>
              </a:rPr>
              <a:t>전경구</a:t>
            </a:r>
            <a:endParaRPr lang="en-US" altLang="ko-KR" sz="2200" b="1" kern="0" dirty="0" smtClean="0">
              <a:solidFill>
                <a:schemeClr val="bg1"/>
              </a:solidFill>
              <a:ea typeface="HY견고딕" pitchFamily="18" charset="-127"/>
            </a:endParaRPr>
          </a:p>
          <a:p>
            <a:pPr algn="ctr" defTabSz="957263" latinLnBrk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ko-KR" altLang="en-US" sz="2200" b="1" kern="0" dirty="0" smtClean="0">
                <a:solidFill>
                  <a:schemeClr val="bg1"/>
                </a:solidFill>
                <a:ea typeface="HY견고딕" pitchFamily="18" charset="-127"/>
              </a:rPr>
              <a:t>대구대  교수</a:t>
            </a:r>
            <a:endParaRPr lang="en-US" altLang="ko-KR" sz="2200" b="1" kern="0" dirty="0">
              <a:solidFill>
                <a:schemeClr val="bg1"/>
              </a:solidFill>
              <a:ea typeface="HY견고딕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17189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2017. 1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학기</a:t>
            </a:r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5" name="Rectangle 160"/>
          <p:cNvSpPr>
            <a:spLocks noChangeArrowheads="1"/>
          </p:cNvSpPr>
          <p:nvPr/>
        </p:nvSpPr>
        <p:spPr bwMode="auto">
          <a:xfrm>
            <a:off x="766160" y="1916832"/>
            <a:ext cx="8053990" cy="1286852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정권에 따라 도시재생의 목적과 사업들이 달라짐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. 1980~1990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년대 전반기 까지는 노후 산업단지의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>
              <a:defRPr/>
            </a:pP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재생을 통한 국가 및 도시의 경제적 활력회복이 주된 이슈 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30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마가렛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대처 수상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특히 중심시가지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도심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재생을 통한 도시의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경쟁력 향상이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주요 목적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1990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년대 후반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(1997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년 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~2007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년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노동당 정권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토니 </a:t>
            </a:r>
            <a:r>
              <a:rPr lang="ko-KR" altLang="en-US" sz="130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블레어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및 고든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의 </a:t>
            </a:r>
            <a:r>
              <a:rPr lang="ko-KR" altLang="en-US" sz="130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집권시에는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낙후 지역의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>
              <a:defRPr/>
            </a:pP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복지증진을 위주로 한 커뮤니티 뉴딜정책 추진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문화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공공디자인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등 창조산업을 통하여 도시재생 추진 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토니 </a:t>
            </a:r>
            <a:r>
              <a:rPr lang="ko-KR" altLang="en-US" sz="130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블레어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총리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49736" y="1556792"/>
            <a:ext cx="884858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영국</a:t>
            </a:r>
            <a:endParaRPr lang="ko-KR" altLang="en-US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제목 4"/>
          <p:cNvSpPr txBox="1">
            <a:spLocks/>
          </p:cNvSpPr>
          <p:nvPr/>
        </p:nvSpPr>
        <p:spPr>
          <a:xfrm>
            <a:off x="323528" y="1167135"/>
            <a:ext cx="58088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kern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목적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Rectangle 160"/>
          <p:cNvSpPr>
            <a:spLocks noChangeArrowheads="1"/>
          </p:cNvSpPr>
          <p:nvPr/>
        </p:nvSpPr>
        <p:spPr bwMode="auto">
          <a:xfrm>
            <a:off x="766160" y="3545673"/>
            <a:ext cx="8053990" cy="666123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버블경제의 붕괴와 도심쇠퇴에 따른 도시재생이 주요한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관심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.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쇠퇴한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도심을  복합개발방식으로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개발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도심 상권의 보호를 통한 도심 활성화를 도모하기 위하여 대형소매점의 도심입지 제한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근린재생의 경우 지역자산을 활용하여 주민중심의 마을 만들기 사업 추진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30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마찌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쯔꾸리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] 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49736" y="3203684"/>
            <a:ext cx="884858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일본</a:t>
            </a:r>
            <a:endParaRPr lang="ko-KR" altLang="en-US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2" name="Rectangle 160"/>
          <p:cNvSpPr>
            <a:spLocks noChangeArrowheads="1"/>
          </p:cNvSpPr>
          <p:nvPr/>
        </p:nvSpPr>
        <p:spPr bwMode="auto">
          <a:xfrm>
            <a:off x="766160" y="4543812"/>
            <a:ext cx="8053990" cy="973420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교외화에 따른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쇠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퇴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중심도시의 재생이 가장 중요한 과제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.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특히 쇠퇴한 중심도시 지역사회주민들의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>
              <a:defRPr/>
            </a:pP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자조적인 노력과 주민 스스로의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역량강화를 통하여 지역사회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재활성화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(revitalization)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를 도모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.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물리적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>
              <a:defRPr/>
            </a:pP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환경개선과 함께 안전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건강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교육</a:t>
            </a:r>
            <a:r>
              <a:rPr lang="en-US" altLang="ko-KR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공동체 등 복지적 접근방법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북동부 지역의 경우 산업쇠퇴에 따른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도시경제재생에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관심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>
              <a:defRPr/>
            </a:pP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>
              <a:defRPr/>
            </a:pP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3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endParaRPr lang="ko-KR" altLang="en-US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549736" y="4211796"/>
            <a:ext cx="884858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미국</a:t>
            </a:r>
            <a:endParaRPr lang="ko-KR" altLang="en-US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4" name="Rectangle 160"/>
          <p:cNvSpPr>
            <a:spLocks noChangeArrowheads="1"/>
          </p:cNvSpPr>
          <p:nvPr/>
        </p:nvSpPr>
        <p:spPr bwMode="auto">
          <a:xfrm>
            <a:off x="766160" y="5877272"/>
            <a:ext cx="8053990" cy="531399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외국의 다양한 사례를 도입하여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한국적인 모델을 정립하는 과정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>
              <a:buFont typeface="Arial" panose="020B0604020202020204" pitchFamily="34" charset="0"/>
              <a:buChar char="•"/>
              <a:defRPr/>
            </a:pP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도시경제재생과 근린재생에 특히 많은 관심이 있음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549736" y="5517232"/>
            <a:ext cx="884858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한국</a:t>
            </a:r>
            <a:endParaRPr lang="ko-KR" altLang="en-US" sz="1800" dirty="0"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045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60"/>
          <p:cNvSpPr>
            <a:spLocks noChangeArrowheads="1"/>
          </p:cNvSpPr>
          <p:nvPr/>
        </p:nvSpPr>
        <p:spPr bwMode="auto">
          <a:xfrm>
            <a:off x="766160" y="2348881"/>
            <a:ext cx="8053990" cy="3096343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주민주도형 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사업추진 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주민들이 지역문제를 진단하고  대안을 발굴하며 사업을 추진하되  정부는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    </a:t>
            </a:r>
            <a:endParaRPr lang="en-US" altLang="ko-KR" sz="15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지원하는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역할  </a:t>
            </a:r>
            <a:endParaRPr lang="en-US" altLang="ko-KR" sz="12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ko-KR" altLang="en-US" sz="12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지역공동체활성화 </a:t>
            </a: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근린공동체 및 상가 공동체 활성화가 중요한  목적</a:t>
            </a:r>
            <a:endParaRPr lang="en-US" altLang="ko-KR" sz="12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ko-KR" altLang="en-US" sz="12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통합적 접근방법 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경제적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사회적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물리적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환경적 측면을 모두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고려</a:t>
            </a:r>
            <a:endParaRPr lang="en-US" altLang="ko-KR" sz="12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2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다양한 수단 적용 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지역역량의 강화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새로운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기능의 도입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창출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지역자원의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활용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766160" y="4786878"/>
            <a:ext cx="8053990" cy="34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물리적 재생에 국한하지 않고 경제적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사회적 재생을 포함</a:t>
            </a:r>
          </a:p>
        </p:txBody>
      </p:sp>
      <p:sp>
        <p:nvSpPr>
          <p:cNvPr id="7" name="제목 4"/>
          <p:cNvSpPr txBox="1">
            <a:spLocks/>
          </p:cNvSpPr>
          <p:nvPr/>
        </p:nvSpPr>
        <p:spPr>
          <a:xfrm>
            <a:off x="323528" y="1167135"/>
            <a:ext cx="848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특성 </a:t>
            </a:r>
            <a:r>
              <a:rPr lang="en-US" altLang="ko-KR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협의의 도시재생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022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kern="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도시재생의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개념 및 배</a:t>
            </a:r>
            <a:r>
              <a:rPr lang="ko-KR" altLang="en-US" sz="2400" kern="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경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549736" y="1777931"/>
            <a:ext cx="273151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접근방법에 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따른 분류 </a:t>
            </a:r>
          </a:p>
        </p:txBody>
      </p:sp>
      <p:sp>
        <p:nvSpPr>
          <p:cNvPr id="10" name="Rectangle 160"/>
          <p:cNvSpPr>
            <a:spLocks noChangeArrowheads="1"/>
          </p:cNvSpPr>
          <p:nvPr/>
        </p:nvSpPr>
        <p:spPr bwMode="auto">
          <a:xfrm>
            <a:off x="766160" y="2276874"/>
            <a:ext cx="8053990" cy="3816421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5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951071"/>
              </p:ext>
            </p:extLst>
          </p:nvPr>
        </p:nvGraphicFramePr>
        <p:xfrm>
          <a:off x="786708" y="2311755"/>
          <a:ext cx="8007972" cy="3757083"/>
        </p:xfrm>
        <a:graphic>
          <a:graphicData uri="http://schemas.openxmlformats.org/drawingml/2006/table">
            <a:tbl>
              <a:tblPr/>
              <a:tblGrid>
                <a:gridCol w="2129108"/>
                <a:gridCol w="3672408"/>
                <a:gridCol w="2206456"/>
              </a:tblGrid>
              <a:tr h="469173"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구 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사업유형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사 </a:t>
                      </a:r>
                      <a:r>
                        <a:rPr lang="ko-KR" altLang="en-US" sz="1300" kern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례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57582"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물리적 재생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물리적 환경정비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공공디자인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주거환경개선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582"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경제적 재생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신산업도입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일자리 창출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부동산개발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마을기업</a:t>
                      </a:r>
                      <a:r>
                        <a:rPr lang="en-US" altLang="ko-KR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상가재생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582"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사회적 재생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공동체 회복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사회복지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상인복지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공동체 마을조성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582"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문화적 재생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역사자원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문화시설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문화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582"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복합적 재생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물리적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․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비물리적 사업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제목 4"/>
          <p:cNvSpPr txBox="1">
            <a:spLocks/>
          </p:cNvSpPr>
          <p:nvPr/>
        </p:nvSpPr>
        <p:spPr>
          <a:xfrm>
            <a:off x="323528" y="1167135"/>
            <a:ext cx="848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유형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347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549736" y="1777931"/>
            <a:ext cx="4924425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도시재생특별법에 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따른 분류</a:t>
            </a:r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[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제</a:t>
            </a:r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조 ①의 </a:t>
            </a:r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6] </a:t>
            </a:r>
          </a:p>
        </p:txBody>
      </p:sp>
      <p:sp>
        <p:nvSpPr>
          <p:cNvPr id="10" name="Rectangle 160"/>
          <p:cNvSpPr>
            <a:spLocks noChangeArrowheads="1"/>
          </p:cNvSpPr>
          <p:nvPr/>
        </p:nvSpPr>
        <p:spPr bwMode="auto">
          <a:xfrm>
            <a:off x="766160" y="2276875"/>
            <a:ext cx="8053990" cy="936102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dirty="0" err="1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도시경제기반형</a:t>
            </a:r>
            <a:endParaRPr lang="ko-KR" altLang="en-US" sz="15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66160" y="2616337"/>
            <a:ext cx="8053990" cy="524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 algn="just">
              <a:lnSpc>
                <a:spcPts val="18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산업단지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항만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공항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철도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일반국도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하천 등 국가의 핵심적인 기능을 담당하는 도시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dirty="0" err="1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군계획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시설의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정비 및 개발과 연계하여 도시에 새로운 기능을 부여하고 고용기반을 창출하기 위한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도시재생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Rectangle 160"/>
          <p:cNvSpPr>
            <a:spLocks noChangeArrowheads="1"/>
          </p:cNvSpPr>
          <p:nvPr/>
        </p:nvSpPr>
        <p:spPr bwMode="auto">
          <a:xfrm>
            <a:off x="766160" y="3429000"/>
            <a:ext cx="8053990" cy="1124292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dirty="0" err="1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근린재생형</a:t>
            </a:r>
            <a:endParaRPr lang="ko-KR" altLang="en-US" sz="15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766160" y="3768462"/>
            <a:ext cx="8053990" cy="524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 algn="just">
              <a:lnSpc>
                <a:spcPts val="18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생활권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단위의 생활환경 개선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기초생활권 인프라 확충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공동체 활성화</a:t>
            </a:r>
            <a:r>
              <a:rPr lang="en-US" altLang="ko-KR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골목경제 살리기 </a:t>
            </a:r>
            <a:r>
              <a:rPr lang="ko-KR" altLang="en-US" sz="13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등을 위한 도시재생</a:t>
            </a:r>
            <a:endParaRPr lang="ko-KR" altLang="en-US" sz="1300" dirty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187624" y="4195443"/>
            <a:ext cx="8053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spc="-15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*  </a:t>
            </a:r>
            <a:r>
              <a:rPr lang="en-US" altLang="ko-KR" sz="1200" spc="-15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2015</a:t>
            </a:r>
            <a:r>
              <a:rPr lang="ko-KR" altLang="en-US" sz="1200" spc="-15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년  공모사업에서 중심시가지형과 일반형으로 구분</a:t>
            </a:r>
            <a:endParaRPr lang="ko-KR" altLang="en-US" sz="1200" spc="-150" dirty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제목 4"/>
          <p:cNvSpPr txBox="1">
            <a:spLocks/>
          </p:cNvSpPr>
          <p:nvPr/>
        </p:nvSpPr>
        <p:spPr>
          <a:xfrm>
            <a:off x="323528" y="1167135"/>
            <a:ext cx="848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유형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27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549736" y="1777931"/>
            <a:ext cx="2269852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 대상에 따른 분류 </a:t>
            </a:r>
          </a:p>
        </p:txBody>
      </p:sp>
      <p:sp>
        <p:nvSpPr>
          <p:cNvPr id="10" name="Rectangle 160"/>
          <p:cNvSpPr>
            <a:spLocks noChangeArrowheads="1"/>
          </p:cNvSpPr>
          <p:nvPr/>
        </p:nvSpPr>
        <p:spPr bwMode="auto">
          <a:xfrm>
            <a:off x="766160" y="2276874"/>
            <a:ext cx="8053990" cy="3816421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5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372192"/>
              </p:ext>
            </p:extLst>
          </p:nvPr>
        </p:nvGraphicFramePr>
        <p:xfrm>
          <a:off x="795204" y="2317966"/>
          <a:ext cx="7989200" cy="3754064"/>
        </p:xfrm>
        <a:graphic>
          <a:graphicData uri="http://schemas.openxmlformats.org/drawingml/2006/table">
            <a:tbl>
              <a:tblPr/>
              <a:tblGrid>
                <a:gridCol w="2120612"/>
                <a:gridCol w="3672408"/>
                <a:gridCol w="2196180"/>
              </a:tblGrid>
              <a:tr h="46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구 분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대상지역 및 시설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비고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6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주거지재생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불량주거지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산복도로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이주단지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재해지역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상가재생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도심상가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중심시가지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재래시장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쇠퇴상가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산업단지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․</a:t>
                      </a:r>
                      <a:r>
                        <a:rPr lang="ko-KR" altLang="en-US" sz="1300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폐부지재생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노후산업단지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폐공장부지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폐철도부지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항만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․</a:t>
                      </a:r>
                      <a:r>
                        <a:rPr lang="ko-KR" altLang="en-US" sz="1300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수변재생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폐쇄된 항만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물류창고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워터프론트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공공시설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․</a:t>
                      </a:r>
                      <a:r>
                        <a:rPr lang="ko-KR" altLang="en-US" sz="1300" kern="12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이전적지재생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공공시설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군부대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공공시설 이전적지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혼합지역지생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역세권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주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․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상 혼합지역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주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․</a:t>
                      </a:r>
                      <a:r>
                        <a:rPr lang="ko-KR" altLang="en-US" sz="1300" kern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공혼합지역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기타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지역자산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문화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․</a:t>
                      </a:r>
                      <a:r>
                        <a:rPr lang="ko-KR" altLang="en-US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관광자원</a:t>
                      </a:r>
                      <a:r>
                        <a:rPr lang="en-US" altLang="ko-KR" sz="13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), </a:t>
                      </a:r>
                      <a:r>
                        <a:rPr lang="ko-KR" altLang="en-US" sz="1300" kern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glow rad="101600">
                              <a:schemeClr val="bg1">
                                <a:alpha val="60000"/>
                              </a:schemeClr>
                            </a:glow>
                            <a:innerShdw blurRad="114300">
                              <a:prstClr val="black"/>
                            </a:innerShdw>
                          </a:effectLst>
                          <a:latin typeface="HY헤드라인M" pitchFamily="18" charset="-127"/>
                          <a:ea typeface="HY헤드라인M" pitchFamily="18" charset="-127"/>
                          <a:cs typeface="+mn-cs"/>
                        </a:rPr>
                        <a:t>소도읍</a:t>
                      </a: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kern="1200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glow rad="101600">
                            <a:schemeClr val="bg1">
                              <a:alpha val="60000"/>
                            </a:schemeClr>
                          </a:glow>
                          <a:innerShdw blurRad="114300">
                            <a:prstClr val="black"/>
                          </a:innerShdw>
                        </a:effectLst>
                        <a:latin typeface="HY헤드라인M" pitchFamily="18" charset="-127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제목 4"/>
          <p:cNvSpPr txBox="1">
            <a:spLocks/>
          </p:cNvSpPr>
          <p:nvPr/>
        </p:nvSpPr>
        <p:spPr>
          <a:xfrm>
            <a:off x="323528" y="1167135"/>
            <a:ext cx="848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유형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5581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Documents and Settings\user\My Documents\네이트온 받은 파일\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11113"/>
            <a:ext cx="9147175" cy="718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\\Msdn-special\도시만들기지원센터\2014년 남구도시만들기지원센터 파일\2014년_1 공통사업 (정다혜)\소개책자(2013~2014)\수정\9차 수정\사진\메인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436" y="946944"/>
            <a:ext cx="8786564" cy="62645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313492"/>
            <a:ext cx="5544616" cy="52322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dirty="0" smtClean="0">
                <a:solidFill>
                  <a:schemeClr val="bg1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sz="2800" dirty="0" smtClean="0">
                <a:solidFill>
                  <a:schemeClr val="bg1"/>
                </a:solidFill>
                <a:effectLst>
                  <a:glow rad="63500">
                    <a:srgbClr val="000000">
                      <a:alpha val="40000"/>
                    </a:srgbClr>
                  </a:glo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도시재생정책의 발전과정</a:t>
            </a:r>
            <a:endParaRPr lang="ko-KR" altLang="en-US" sz="2800" dirty="0">
              <a:solidFill>
                <a:schemeClr val="bg1"/>
              </a:solidFill>
              <a:effectLst>
                <a:glow rad="63500">
                  <a:srgbClr val="000000">
                    <a:alpha val="40000"/>
                  </a:srgbClr>
                </a:glo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2910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60"/>
          <p:cNvSpPr>
            <a:spLocks noChangeArrowheads="1"/>
          </p:cNvSpPr>
          <p:nvPr/>
        </p:nvSpPr>
        <p:spPr bwMode="auto">
          <a:xfrm>
            <a:off x="766160" y="1700808"/>
            <a:ext cx="8053990" cy="1872208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산업구조의 변화</a:t>
            </a:r>
            <a:r>
              <a:rPr lang="en-US" altLang="ko-KR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dirty="0" err="1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탈산업화에</a:t>
            </a: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의한 전반적인 도시쇠퇴    </a:t>
            </a:r>
            <a:endParaRPr lang="en-US" altLang="ko-KR" sz="15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도시의 무분별한 외곽 확장</a:t>
            </a:r>
            <a:r>
              <a:rPr lang="en-US" altLang="ko-KR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주거환경의 노후화</a:t>
            </a:r>
            <a:r>
              <a:rPr lang="en-US" altLang="ko-KR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산업이전 등에 따른 원도심의 쇠퇴 </a:t>
            </a:r>
          </a:p>
          <a:p>
            <a:pPr marL="72000" indent="-72000" algn="just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인구감소</a:t>
            </a:r>
            <a:r>
              <a:rPr lang="en-US" altLang="ko-KR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노령화에 따른 전반적인 도시쇠퇴 </a:t>
            </a:r>
          </a:p>
          <a:p>
            <a:pPr marL="72000" indent="-72000" algn="just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지방도시의 경우 대도시 및 수도권으로의  인구유출에 따른 </a:t>
            </a:r>
            <a:r>
              <a:rPr lang="ko-KR" altLang="en-US" sz="15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도시쇠퇴</a:t>
            </a:r>
            <a:endParaRPr lang="ko-KR" altLang="en-US" sz="15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7" name="_x72211072" descr="EMB000007840322"/>
          <p:cNvPicPr>
            <a:picLocks noChangeAspect="1" noChangeArrowheads="1"/>
          </p:cNvPicPr>
          <p:nvPr/>
        </p:nvPicPr>
        <p:blipFill>
          <a:blip r:embed="rId3" cstate="print"/>
          <a:srcRect t="3033" b="1344"/>
          <a:stretch>
            <a:fillRect/>
          </a:stretch>
        </p:blipFill>
        <p:spPr bwMode="auto">
          <a:xfrm>
            <a:off x="1699157" y="3645024"/>
            <a:ext cx="1648707" cy="2736729"/>
          </a:xfrm>
          <a:prstGeom prst="rect">
            <a:avLst/>
          </a:prstGeom>
          <a:noFill/>
        </p:spPr>
      </p:pic>
      <p:pic>
        <p:nvPicPr>
          <p:cNvPr id="8" name="_x72219824" descr="EMB000007840323"/>
          <p:cNvPicPr>
            <a:picLocks noChangeAspect="1" noChangeArrowheads="1"/>
          </p:cNvPicPr>
          <p:nvPr/>
        </p:nvPicPr>
        <p:blipFill>
          <a:blip r:embed="rId4" cstate="print"/>
          <a:srcRect r="14807"/>
          <a:stretch>
            <a:fillRect/>
          </a:stretch>
        </p:blipFill>
        <p:spPr bwMode="auto">
          <a:xfrm>
            <a:off x="5292080" y="3721224"/>
            <a:ext cx="1491862" cy="266429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/>
        </p:nvSpPr>
        <p:spPr>
          <a:xfrm>
            <a:off x="2272210" y="6016932"/>
            <a:ext cx="267573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(1980〜2010 </a:t>
            </a:r>
            <a:r>
              <a:rPr lang="ko-KR" altLang="en-US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시</a:t>
            </a:r>
            <a:r>
              <a:rPr lang="en-US" altLang="ko-KR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군별 인구변화</a:t>
            </a:r>
            <a:r>
              <a:rPr lang="en-US" altLang="ko-KR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3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800602" y="6016932"/>
            <a:ext cx="265649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(2000〜2010 </a:t>
            </a:r>
            <a:r>
              <a:rPr lang="ko-KR" altLang="en-US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시</a:t>
            </a:r>
            <a:r>
              <a:rPr lang="en-US" altLang="ko-KR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·</a:t>
            </a:r>
            <a:r>
              <a:rPr lang="ko-KR" altLang="en-US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군별 인구변화</a:t>
            </a:r>
            <a:r>
              <a:rPr lang="en-US" altLang="ko-KR" sz="13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3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제목 4"/>
          <p:cNvSpPr txBox="1">
            <a:spLocks/>
          </p:cNvSpPr>
          <p:nvPr/>
        </p:nvSpPr>
        <p:spPr>
          <a:xfrm>
            <a:off x="323528" y="1167135"/>
            <a:ext cx="58088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kern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한국 도시재생의 배경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301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33"/>
          <p:cNvSpPr>
            <a:spLocks/>
          </p:cNvSpPr>
          <p:nvPr/>
        </p:nvSpPr>
        <p:spPr bwMode="auto">
          <a:xfrm>
            <a:off x="351223" y="1160749"/>
            <a:ext cx="3589322" cy="4284475"/>
          </a:xfrm>
          <a:custGeom>
            <a:avLst/>
            <a:gdLst/>
            <a:ahLst/>
            <a:cxnLst>
              <a:cxn ang="0">
                <a:pos x="192" y="6"/>
              </a:cxn>
              <a:cxn ang="0">
                <a:pos x="173" y="0"/>
              </a:cxn>
              <a:cxn ang="0">
                <a:pos x="164" y="0"/>
              </a:cxn>
              <a:cxn ang="0">
                <a:pos x="136" y="6"/>
              </a:cxn>
              <a:cxn ang="0">
                <a:pos x="124" y="6"/>
              </a:cxn>
              <a:cxn ang="0">
                <a:pos x="108" y="6"/>
              </a:cxn>
              <a:cxn ang="0">
                <a:pos x="83" y="3"/>
              </a:cxn>
              <a:cxn ang="0">
                <a:pos x="74" y="6"/>
              </a:cxn>
              <a:cxn ang="0">
                <a:pos x="68" y="6"/>
              </a:cxn>
              <a:cxn ang="0">
                <a:pos x="68" y="6"/>
              </a:cxn>
              <a:cxn ang="0">
                <a:pos x="68" y="12"/>
              </a:cxn>
              <a:cxn ang="0">
                <a:pos x="77" y="52"/>
              </a:cxn>
              <a:cxn ang="0">
                <a:pos x="74" y="62"/>
              </a:cxn>
              <a:cxn ang="0">
                <a:pos x="56" y="74"/>
              </a:cxn>
              <a:cxn ang="0">
                <a:pos x="46" y="77"/>
              </a:cxn>
              <a:cxn ang="0">
                <a:pos x="21" y="90"/>
              </a:cxn>
              <a:cxn ang="0">
                <a:pos x="3" y="108"/>
              </a:cxn>
              <a:cxn ang="0">
                <a:pos x="0" y="117"/>
              </a:cxn>
              <a:cxn ang="0">
                <a:pos x="0" y="148"/>
              </a:cxn>
              <a:cxn ang="0">
                <a:pos x="0" y="167"/>
              </a:cxn>
              <a:cxn ang="0">
                <a:pos x="3" y="189"/>
              </a:cxn>
              <a:cxn ang="0">
                <a:pos x="9" y="198"/>
              </a:cxn>
              <a:cxn ang="0">
                <a:pos x="31" y="226"/>
              </a:cxn>
              <a:cxn ang="0">
                <a:pos x="43" y="245"/>
              </a:cxn>
              <a:cxn ang="0">
                <a:pos x="62" y="260"/>
              </a:cxn>
              <a:cxn ang="0">
                <a:pos x="87" y="273"/>
              </a:cxn>
              <a:cxn ang="0">
                <a:pos x="108" y="285"/>
              </a:cxn>
              <a:cxn ang="0">
                <a:pos x="136" y="304"/>
              </a:cxn>
              <a:cxn ang="0">
                <a:pos x="139" y="313"/>
              </a:cxn>
              <a:cxn ang="0">
                <a:pos x="152" y="304"/>
              </a:cxn>
              <a:cxn ang="0">
                <a:pos x="170" y="285"/>
              </a:cxn>
              <a:cxn ang="0">
                <a:pos x="183" y="273"/>
              </a:cxn>
              <a:cxn ang="0">
                <a:pos x="195" y="266"/>
              </a:cxn>
              <a:cxn ang="0">
                <a:pos x="223" y="245"/>
              </a:cxn>
              <a:cxn ang="0">
                <a:pos x="229" y="232"/>
              </a:cxn>
              <a:cxn ang="0">
                <a:pos x="229" y="207"/>
              </a:cxn>
              <a:cxn ang="0">
                <a:pos x="229" y="183"/>
              </a:cxn>
              <a:cxn ang="0">
                <a:pos x="232" y="158"/>
              </a:cxn>
              <a:cxn ang="0">
                <a:pos x="229" y="148"/>
              </a:cxn>
              <a:cxn ang="0">
                <a:pos x="226" y="139"/>
              </a:cxn>
              <a:cxn ang="0">
                <a:pos x="223" y="114"/>
              </a:cxn>
              <a:cxn ang="0">
                <a:pos x="226" y="96"/>
              </a:cxn>
              <a:cxn ang="0">
                <a:pos x="236" y="71"/>
              </a:cxn>
              <a:cxn ang="0">
                <a:pos x="242" y="46"/>
              </a:cxn>
              <a:cxn ang="0">
                <a:pos x="242" y="21"/>
              </a:cxn>
              <a:cxn ang="0">
                <a:pos x="232" y="15"/>
              </a:cxn>
              <a:cxn ang="0">
                <a:pos x="220" y="9"/>
              </a:cxn>
              <a:cxn ang="0">
                <a:pos x="192" y="6"/>
              </a:cxn>
            </a:cxnLst>
            <a:rect l="0" t="0" r="r" b="b"/>
            <a:pathLst>
              <a:path w="242" h="313">
                <a:moveTo>
                  <a:pt x="192" y="6"/>
                </a:moveTo>
                <a:lnTo>
                  <a:pt x="192" y="6"/>
                </a:lnTo>
                <a:lnTo>
                  <a:pt x="180" y="3"/>
                </a:lnTo>
                <a:lnTo>
                  <a:pt x="173" y="0"/>
                </a:lnTo>
                <a:lnTo>
                  <a:pt x="164" y="0"/>
                </a:lnTo>
                <a:lnTo>
                  <a:pt x="164" y="0"/>
                </a:lnTo>
                <a:lnTo>
                  <a:pt x="152" y="3"/>
                </a:lnTo>
                <a:lnTo>
                  <a:pt x="136" y="6"/>
                </a:lnTo>
                <a:lnTo>
                  <a:pt x="136" y="6"/>
                </a:lnTo>
                <a:lnTo>
                  <a:pt x="124" y="6"/>
                </a:lnTo>
                <a:lnTo>
                  <a:pt x="108" y="6"/>
                </a:lnTo>
                <a:lnTo>
                  <a:pt x="108" y="6"/>
                </a:lnTo>
                <a:lnTo>
                  <a:pt x="96" y="3"/>
                </a:lnTo>
                <a:lnTo>
                  <a:pt x="83" y="3"/>
                </a:lnTo>
                <a:lnTo>
                  <a:pt x="83" y="3"/>
                </a:lnTo>
                <a:lnTo>
                  <a:pt x="74" y="6"/>
                </a:lnTo>
                <a:lnTo>
                  <a:pt x="68" y="6"/>
                </a:lnTo>
                <a:lnTo>
                  <a:pt x="68" y="6"/>
                </a:lnTo>
                <a:lnTo>
                  <a:pt x="68" y="6"/>
                </a:lnTo>
                <a:lnTo>
                  <a:pt x="68" y="6"/>
                </a:lnTo>
                <a:lnTo>
                  <a:pt x="68" y="12"/>
                </a:lnTo>
                <a:lnTo>
                  <a:pt x="68" y="12"/>
                </a:lnTo>
                <a:lnTo>
                  <a:pt x="74" y="31"/>
                </a:lnTo>
                <a:lnTo>
                  <a:pt x="77" y="52"/>
                </a:lnTo>
                <a:lnTo>
                  <a:pt x="77" y="52"/>
                </a:lnTo>
                <a:lnTo>
                  <a:pt x="74" y="62"/>
                </a:lnTo>
                <a:lnTo>
                  <a:pt x="65" y="68"/>
                </a:lnTo>
                <a:lnTo>
                  <a:pt x="56" y="74"/>
                </a:lnTo>
                <a:lnTo>
                  <a:pt x="46" y="77"/>
                </a:lnTo>
                <a:lnTo>
                  <a:pt x="46" y="77"/>
                </a:lnTo>
                <a:lnTo>
                  <a:pt x="34" y="83"/>
                </a:lnTo>
                <a:lnTo>
                  <a:pt x="21" y="90"/>
                </a:lnTo>
                <a:lnTo>
                  <a:pt x="12" y="96"/>
                </a:lnTo>
                <a:lnTo>
                  <a:pt x="3" y="108"/>
                </a:lnTo>
                <a:lnTo>
                  <a:pt x="3" y="108"/>
                </a:lnTo>
                <a:lnTo>
                  <a:pt x="0" y="117"/>
                </a:lnTo>
                <a:lnTo>
                  <a:pt x="0" y="127"/>
                </a:lnTo>
                <a:lnTo>
                  <a:pt x="0" y="148"/>
                </a:lnTo>
                <a:lnTo>
                  <a:pt x="0" y="148"/>
                </a:lnTo>
                <a:lnTo>
                  <a:pt x="0" y="167"/>
                </a:lnTo>
                <a:lnTo>
                  <a:pt x="0" y="180"/>
                </a:lnTo>
                <a:lnTo>
                  <a:pt x="3" y="189"/>
                </a:lnTo>
                <a:lnTo>
                  <a:pt x="3" y="189"/>
                </a:lnTo>
                <a:lnTo>
                  <a:pt x="9" y="198"/>
                </a:lnTo>
                <a:lnTo>
                  <a:pt x="15" y="207"/>
                </a:lnTo>
                <a:lnTo>
                  <a:pt x="31" y="226"/>
                </a:lnTo>
                <a:lnTo>
                  <a:pt x="31" y="226"/>
                </a:lnTo>
                <a:lnTo>
                  <a:pt x="43" y="245"/>
                </a:lnTo>
                <a:lnTo>
                  <a:pt x="49" y="254"/>
                </a:lnTo>
                <a:lnTo>
                  <a:pt x="62" y="260"/>
                </a:lnTo>
                <a:lnTo>
                  <a:pt x="62" y="260"/>
                </a:lnTo>
                <a:lnTo>
                  <a:pt x="87" y="273"/>
                </a:lnTo>
                <a:lnTo>
                  <a:pt x="108" y="285"/>
                </a:lnTo>
                <a:lnTo>
                  <a:pt x="108" y="285"/>
                </a:lnTo>
                <a:lnTo>
                  <a:pt x="127" y="297"/>
                </a:lnTo>
                <a:lnTo>
                  <a:pt x="136" y="304"/>
                </a:lnTo>
                <a:lnTo>
                  <a:pt x="139" y="313"/>
                </a:lnTo>
                <a:lnTo>
                  <a:pt x="139" y="313"/>
                </a:lnTo>
                <a:lnTo>
                  <a:pt x="152" y="304"/>
                </a:lnTo>
                <a:lnTo>
                  <a:pt x="152" y="304"/>
                </a:lnTo>
                <a:lnTo>
                  <a:pt x="161" y="294"/>
                </a:lnTo>
                <a:lnTo>
                  <a:pt x="170" y="285"/>
                </a:lnTo>
                <a:lnTo>
                  <a:pt x="170" y="285"/>
                </a:lnTo>
                <a:lnTo>
                  <a:pt x="183" y="273"/>
                </a:lnTo>
                <a:lnTo>
                  <a:pt x="195" y="266"/>
                </a:lnTo>
                <a:lnTo>
                  <a:pt x="195" y="266"/>
                </a:lnTo>
                <a:lnTo>
                  <a:pt x="217" y="251"/>
                </a:lnTo>
                <a:lnTo>
                  <a:pt x="223" y="245"/>
                </a:lnTo>
                <a:lnTo>
                  <a:pt x="229" y="232"/>
                </a:lnTo>
                <a:lnTo>
                  <a:pt x="229" y="232"/>
                </a:lnTo>
                <a:lnTo>
                  <a:pt x="229" y="220"/>
                </a:lnTo>
                <a:lnTo>
                  <a:pt x="229" y="207"/>
                </a:lnTo>
                <a:lnTo>
                  <a:pt x="229" y="207"/>
                </a:lnTo>
                <a:lnTo>
                  <a:pt x="229" y="183"/>
                </a:lnTo>
                <a:lnTo>
                  <a:pt x="229" y="183"/>
                </a:lnTo>
                <a:lnTo>
                  <a:pt x="232" y="158"/>
                </a:lnTo>
                <a:lnTo>
                  <a:pt x="232" y="158"/>
                </a:lnTo>
                <a:lnTo>
                  <a:pt x="229" y="148"/>
                </a:lnTo>
                <a:lnTo>
                  <a:pt x="226" y="139"/>
                </a:lnTo>
                <a:lnTo>
                  <a:pt x="226" y="139"/>
                </a:lnTo>
                <a:lnTo>
                  <a:pt x="223" y="114"/>
                </a:lnTo>
                <a:lnTo>
                  <a:pt x="223" y="114"/>
                </a:lnTo>
                <a:lnTo>
                  <a:pt x="223" y="105"/>
                </a:lnTo>
                <a:lnTo>
                  <a:pt x="226" y="96"/>
                </a:lnTo>
                <a:lnTo>
                  <a:pt x="226" y="96"/>
                </a:lnTo>
                <a:lnTo>
                  <a:pt x="236" y="71"/>
                </a:lnTo>
                <a:lnTo>
                  <a:pt x="239" y="62"/>
                </a:lnTo>
                <a:lnTo>
                  <a:pt x="242" y="46"/>
                </a:lnTo>
                <a:lnTo>
                  <a:pt x="242" y="46"/>
                </a:lnTo>
                <a:lnTo>
                  <a:pt x="242" y="21"/>
                </a:lnTo>
                <a:lnTo>
                  <a:pt x="242" y="21"/>
                </a:lnTo>
                <a:lnTo>
                  <a:pt x="232" y="15"/>
                </a:lnTo>
                <a:lnTo>
                  <a:pt x="220" y="9"/>
                </a:lnTo>
                <a:lnTo>
                  <a:pt x="220" y="9"/>
                </a:lnTo>
                <a:lnTo>
                  <a:pt x="208" y="6"/>
                </a:lnTo>
                <a:lnTo>
                  <a:pt x="192" y="6"/>
                </a:lnTo>
                <a:lnTo>
                  <a:pt x="192" y="6"/>
                </a:lnTo>
                <a:close/>
              </a:path>
            </a:pathLst>
          </a:custGeom>
          <a:blipFill dpi="0" rotWithShape="1">
            <a:blip r:embed="rId3" cstate="print">
              <a:alphaModFix amt="84000"/>
            </a:blip>
            <a:srcRect/>
            <a:tile tx="0" ty="0" sx="100000" sy="100000" flip="none" algn="tl"/>
          </a:blipFill>
          <a:ln w="12700">
            <a:noFill/>
          </a:ln>
          <a:scene3d>
            <a:camera prst="orthographicFront"/>
            <a:lightRig rig="threePt" dir="t"/>
          </a:scene3d>
          <a:sp3d prstMaterial="dkEdge"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050" dirty="0"/>
          </a:p>
        </p:txBody>
      </p:sp>
      <p:sp>
        <p:nvSpPr>
          <p:cNvPr id="22" name="직사각형 21"/>
          <p:cNvSpPr/>
          <p:nvPr/>
        </p:nvSpPr>
        <p:spPr>
          <a:xfrm>
            <a:off x="-625026" y="4533220"/>
            <a:ext cx="3267941" cy="349702"/>
          </a:xfrm>
          <a:prstGeom prst="rect">
            <a:avLst/>
          </a:prstGeom>
        </p:spPr>
        <p:txBody>
          <a:bodyPr wrap="square" lIns="72000" tIns="36000" rIns="72000" bIns="36000">
            <a:spAutoFit/>
          </a:bodyPr>
          <a:lstStyle/>
          <a:p>
            <a:pPr>
              <a:defRPr/>
            </a:pPr>
            <a:r>
              <a:rPr lang="en-US" altLang="ko-KR" spc="-300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pc="-300" dirty="0">
                <a:gradFill>
                  <a:gsLst>
                    <a:gs pos="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4113" name="Picture 2" descr="C:\Documents and Settings\user\My Documents\네이트온 받은 파일\tyuio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9" t="71906" r="41926" b="18692"/>
          <a:stretch>
            <a:fillRect/>
          </a:stretch>
        </p:blipFill>
        <p:spPr bwMode="auto">
          <a:xfrm>
            <a:off x="1403648" y="1506483"/>
            <a:ext cx="2289126" cy="98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직사각형 30"/>
          <p:cNvSpPr/>
          <p:nvPr/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112264" y="2041684"/>
            <a:ext cx="10795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0</a:t>
            </a:r>
            <a:r>
              <a:rPr lang="en-US" altLang="ko-K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1</a:t>
            </a:r>
            <a:endParaRPr lang="ko-KR" alt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4871908" y="2326718"/>
            <a:ext cx="72000" cy="252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40" name="TextBox 96"/>
          <p:cNvSpPr txBox="1">
            <a:spLocks noChangeArrowheads="1"/>
          </p:cNvSpPr>
          <p:nvPr/>
        </p:nvSpPr>
        <p:spPr bwMode="auto">
          <a:xfrm>
            <a:off x="4946520" y="2921947"/>
            <a:ext cx="27363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도시재생정책의 발전과정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12264" y="2673124"/>
            <a:ext cx="10795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0</a:t>
            </a:r>
            <a:r>
              <a:rPr lang="en-US" altLang="ko-KR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2</a:t>
            </a:r>
            <a:endParaRPr lang="ko-KR" altLang="en-US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871908" y="2967212"/>
            <a:ext cx="72000" cy="252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43" name="TextBox 96"/>
          <p:cNvSpPr txBox="1">
            <a:spLocks noChangeArrowheads="1"/>
          </p:cNvSpPr>
          <p:nvPr/>
        </p:nvSpPr>
        <p:spPr bwMode="auto">
          <a:xfrm>
            <a:off x="4946520" y="4077072"/>
            <a:ext cx="36724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외국의 도시재생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12264" y="3256767"/>
            <a:ext cx="10795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0</a:t>
            </a:r>
            <a:r>
              <a:rPr lang="en-US" altLang="ko-KR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3</a:t>
            </a:r>
            <a:endParaRPr lang="ko-KR" alt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4871908" y="3550855"/>
            <a:ext cx="72000" cy="252000"/>
          </a:xfrm>
          <a:prstGeom prst="rect">
            <a:avLst/>
          </a:prstGeom>
          <a:solidFill>
            <a:schemeClr val="accent4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12264" y="3841884"/>
            <a:ext cx="10795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0</a:t>
            </a:r>
            <a:r>
              <a:rPr lang="en-US" altLang="ko-KR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4</a:t>
            </a:r>
            <a:endParaRPr lang="ko-KR" alt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4871908" y="4117866"/>
            <a:ext cx="72000" cy="25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96519" y="4489956"/>
            <a:ext cx="10795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3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0</a:t>
            </a:r>
            <a:r>
              <a:rPr lang="en-US" altLang="ko-KR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08서울한강체 M" pitchFamily="18" charset="-127"/>
                <a:ea typeface="08서울한강체 M" pitchFamily="18" charset="-127"/>
              </a:rPr>
              <a:t>5</a:t>
            </a:r>
            <a:endParaRPr lang="ko-KR" alt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20" name="TextBox 96"/>
          <p:cNvSpPr txBox="1">
            <a:spLocks noChangeArrowheads="1"/>
          </p:cNvSpPr>
          <p:nvPr/>
        </p:nvSpPr>
        <p:spPr bwMode="auto">
          <a:xfrm>
            <a:off x="4946520" y="4738779"/>
            <a:ext cx="36724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accent6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도시재생계획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4871908" y="4765938"/>
            <a:ext cx="72000" cy="252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869557" y="4113104"/>
            <a:ext cx="72000" cy="252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2400">
              <a:solidFill>
                <a:prstClr val="white"/>
              </a:solidFill>
            </a:endParaRPr>
          </a:p>
        </p:txBody>
      </p:sp>
      <p:sp>
        <p:nvSpPr>
          <p:cNvPr id="29" name="TextBox 96"/>
          <p:cNvSpPr txBox="1">
            <a:spLocks noChangeArrowheads="1"/>
          </p:cNvSpPr>
          <p:nvPr/>
        </p:nvSpPr>
        <p:spPr bwMode="auto">
          <a:xfrm>
            <a:off x="4932040" y="2329135"/>
            <a:ext cx="27363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rgbClr val="7030A0"/>
                </a:solidFill>
                <a:latin typeface="HY헤드라인M" pitchFamily="18" charset="-127"/>
                <a:ea typeface="HY헤드라인M" pitchFamily="18" charset="-127"/>
              </a:rPr>
              <a:t>도시재생의 개념 및 배경</a:t>
            </a:r>
          </a:p>
        </p:txBody>
      </p:sp>
      <p:sp>
        <p:nvSpPr>
          <p:cNvPr id="32" name="TextBox 96"/>
          <p:cNvSpPr txBox="1">
            <a:spLocks noChangeArrowheads="1"/>
          </p:cNvSpPr>
          <p:nvPr/>
        </p:nvSpPr>
        <p:spPr bwMode="auto">
          <a:xfrm>
            <a:off x="4932040" y="3501008"/>
            <a:ext cx="36724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도시재생이론</a:t>
            </a:r>
          </a:p>
        </p:txBody>
      </p:sp>
    </p:spTree>
    <p:extLst>
      <p:ext uri="{BB962C8B-B14F-4D97-AF65-F5344CB8AC3E}">
        <p14:creationId xmlns:p14="http://schemas.microsoft.com/office/powerpoint/2010/main" val="4044450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My Documents\네이트온 받은 파일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7" b="4570"/>
          <a:stretch>
            <a:fillRect/>
          </a:stretch>
        </p:blipFill>
        <p:spPr bwMode="auto">
          <a:xfrm>
            <a:off x="3175" y="-11113"/>
            <a:ext cx="9159875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4536504" cy="52322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도시재생의 개념 </a:t>
            </a:r>
            <a:r>
              <a:rPr lang="ko-KR" alt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및</a:t>
            </a:r>
            <a:r>
              <a:rPr lang="ko-KR" alt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rPr>
              <a:t> 배경</a:t>
            </a:r>
            <a:endParaRPr lang="ko-KR" alt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610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+mj-cs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60"/>
          <p:cNvSpPr>
            <a:spLocks noChangeArrowheads="1"/>
          </p:cNvSpPr>
          <p:nvPr/>
        </p:nvSpPr>
        <p:spPr bwMode="auto">
          <a:xfrm>
            <a:off x="755576" y="2276872"/>
            <a:ext cx="8053990" cy="1800199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1980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년대 영국 대처의 보수당 정권시설부터 널리 사용되기 시작한 용어</a:t>
            </a:r>
            <a:endParaRPr lang="ko-KR" altLang="en-US" sz="15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755576" y="2595816"/>
            <a:ext cx="8053990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경제적 의미 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당시 영국의 경제적 침체를 극복하고 경제를 다시 살리고자 하는 의미  </a:t>
            </a:r>
          </a:p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정치사회적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의미 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경제뿐만 아니라 사회적 기풍과 정신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(soul)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을 개선하자는 사회적 운동</a:t>
            </a:r>
          </a:p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도시계획적 의미 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쇠퇴지역을 종합적인 방법으로 치유하여 도시와 국가경제를 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재활성화 </a:t>
            </a:r>
            <a:endParaRPr lang="en-US" altLang="ko-KR" sz="1300" spc="-100" dirty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39552" y="4149080"/>
            <a:ext cx="559278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외국학자들의 개념정의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도시재생과 관련하여</a:t>
            </a:r>
            <a:endParaRPr lang="ko-KR" altLang="en-US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" name="Rectangle 160"/>
          <p:cNvSpPr>
            <a:spLocks noChangeArrowheads="1"/>
          </p:cNvSpPr>
          <p:nvPr/>
        </p:nvSpPr>
        <p:spPr bwMode="auto">
          <a:xfrm>
            <a:off x="755976" y="4643844"/>
            <a:ext cx="8053990" cy="1674768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리치필드</a:t>
            </a:r>
            <a:r>
              <a:rPr lang="en-US" altLang="ko-KR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(D. Litchfield</a:t>
            </a:r>
            <a:r>
              <a:rPr lang="en-US" altLang="ko-KR" sz="15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</a:p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5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dirty="0" err="1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로버츠</a:t>
            </a:r>
            <a:r>
              <a:rPr lang="en-US" altLang="ko-KR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(P. Roberts)</a:t>
            </a:r>
          </a:p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5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55976" y="4962787"/>
            <a:ext cx="8053990" cy="34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도시쇠퇴과정을 좀 더 잘 이해하고 이를 바탕으로 쇠퇴문제해결 방안을 모색하는 일련의 정책과정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755976" y="5600786"/>
            <a:ext cx="8053990" cy="645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쇠퇴문제해결이 필요한 지역을 물리적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환경적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사회경제적 측면에서 지속적으로 개선하는 통일된  비전과 행동양식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817000" y="3559562"/>
            <a:ext cx="7848872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미국의 경우 </a:t>
            </a: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regeneration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이라는 표현보다는 재활성화</a:t>
            </a: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(revitalization)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라는 표현이 많이 쓰임</a:t>
            </a:r>
            <a:endParaRPr lang="ko-KR" altLang="en-US" sz="15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20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49736" y="1777931"/>
            <a:ext cx="4857099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재생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(regeneration)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의 유래 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en-US" altLang="ko-KR" sz="1800" dirty="0" err="1" smtClean="0">
                <a:latin typeface="HY헤드라인M" pitchFamily="18" charset="-127"/>
                <a:ea typeface="HY헤드라인M" pitchFamily="18" charset="-127"/>
              </a:rPr>
              <a:t>Furbey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(1999)</a:t>
            </a:r>
            <a:endParaRPr lang="en-US" altLang="ko-KR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제목 4"/>
          <p:cNvSpPr txBox="1">
            <a:spLocks/>
          </p:cNvSpPr>
          <p:nvPr/>
        </p:nvSpPr>
        <p:spPr>
          <a:xfrm>
            <a:off x="323528" y="1167135"/>
            <a:ext cx="58088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kern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개념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9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+mj-cs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549736" y="1772816"/>
            <a:ext cx="2577629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우리나라의 개념정의</a:t>
            </a:r>
            <a:endParaRPr lang="en-US" altLang="ko-KR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" name="제목 4"/>
          <p:cNvSpPr txBox="1">
            <a:spLocks/>
          </p:cNvSpPr>
          <p:nvPr/>
        </p:nvSpPr>
        <p:spPr>
          <a:xfrm>
            <a:off x="323528" y="1167135"/>
            <a:ext cx="58088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kern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개념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Rectangle 160"/>
          <p:cNvSpPr>
            <a:spLocks noChangeArrowheads="1"/>
          </p:cNvSpPr>
          <p:nvPr/>
        </p:nvSpPr>
        <p:spPr bwMode="auto">
          <a:xfrm>
            <a:off x="766160" y="2204865"/>
            <a:ext cx="8053990" cy="1080120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도시재생사업단 </a:t>
            </a:r>
            <a:r>
              <a:rPr lang="en-US" altLang="ko-KR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(2007~2014)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766160" y="2492896"/>
            <a:ext cx="8053990" cy="965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산업구조의 변화 및 신도시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신시가지 위주의 도시확장으로 상대적으로 낙후되고 있는 기존 도시를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새로운 기능을 도입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창출함으로써 경제적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사회적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물리적으로 부흥시키는 것을  의미</a:t>
            </a:r>
          </a:p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endParaRPr lang="ko-KR" altLang="en-US" sz="1400" spc="-100" dirty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Rectangle 160"/>
          <p:cNvSpPr>
            <a:spLocks noChangeArrowheads="1"/>
          </p:cNvSpPr>
          <p:nvPr/>
        </p:nvSpPr>
        <p:spPr bwMode="auto">
          <a:xfrm>
            <a:off x="766160" y="3429000"/>
            <a:ext cx="8053990" cy="1280611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「도시재생 활성화 및 지원에 관한 특별법」</a:t>
            </a:r>
            <a:r>
              <a:rPr lang="en-US" altLang="ko-KR" sz="15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[2014]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766160" y="3717032"/>
            <a:ext cx="8053990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 algn="just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인구의 감소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산업구조의 변화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도시의 무분별한 확장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주거환경의 노후화 등으로 쇠퇴하는 도시를 지역역량의 강화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새로운 기능의 도입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창출 및 지역자원의 활용을 통하여 경제적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사회적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환경적으로 활성화시키는 것을 말함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법 제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조 ①의 </a:t>
            </a: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]</a:t>
            </a:r>
            <a:endParaRPr lang="en-US" altLang="ko-KR" sz="1300" spc="-100" dirty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61182" y="4859868"/>
            <a:ext cx="1942840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도시재생이란</a:t>
            </a:r>
            <a:r>
              <a:rPr lang="en-US" altLang="ko-KR" sz="1800" dirty="0" smtClean="0">
                <a:latin typeface="HY헤드라인M" pitchFamily="18" charset="-127"/>
                <a:ea typeface="HY헤드라인M" pitchFamily="18" charset="-127"/>
              </a:rPr>
              <a:t>?</a:t>
            </a:r>
            <a:endParaRPr lang="en-US" altLang="ko-KR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Rectangle 160"/>
          <p:cNvSpPr>
            <a:spLocks noChangeArrowheads="1"/>
          </p:cNvSpPr>
          <p:nvPr/>
        </p:nvSpPr>
        <p:spPr bwMode="auto">
          <a:xfrm>
            <a:off x="755576" y="5230440"/>
            <a:ext cx="8053990" cy="1080120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쇠퇴 도시 전체 또는 쇠퇴근린의 인구 유출 감소 및 유입증가 </a:t>
            </a:r>
            <a:endParaRPr lang="en-US" altLang="ko-KR" sz="1300" spc="-100" dirty="0" smtClean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쇠퇴근린의 소득 및 일자리 증가</a:t>
            </a:r>
            <a:endParaRPr lang="en-US" altLang="ko-KR" sz="1300" spc="-100" dirty="0" smtClean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- 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쇠퇴 근린의 주민 생활환경 개선 및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삶의 질 향상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  </a:t>
            </a:r>
            <a:endParaRPr lang="en-US" altLang="ko-KR" sz="13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437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57263" latinLnBrk="1">
              <a:defRPr/>
            </a:pPr>
            <a:r>
              <a:rPr lang="en-US" altLang="ko-KR" sz="2400" kern="0" dirty="0"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400" kern="0" dirty="0" smtClean="0">
                <a:solidFill>
                  <a:srgbClr val="FF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도시재생의 개념 및 유형</a:t>
            </a:r>
            <a:endParaRPr lang="ko-KR" altLang="en-US" sz="2400" kern="0" dirty="0">
              <a:solidFill>
                <a:srgbClr val="FF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rgbClr val="000066"/>
              </a:solidFill>
            </a:endParaRPr>
          </a:p>
        </p:txBody>
      </p:sp>
      <p:sp>
        <p:nvSpPr>
          <p:cNvPr id="24" name="제목 4"/>
          <p:cNvSpPr txBox="1">
            <a:spLocks/>
          </p:cNvSpPr>
          <p:nvPr/>
        </p:nvSpPr>
        <p:spPr>
          <a:xfrm>
            <a:off x="323528" y="1167135"/>
            <a:ext cx="58088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kern="0" smtClean="0">
                <a:solidFill>
                  <a:srgbClr val="278791">
                    <a:lumMod val="50000"/>
                  </a:srgbClr>
                </a:solidFill>
                <a:effectLst>
                  <a:glow rad="101600">
                    <a:srgbClr val="FFFFFF">
                      <a:alpha val="60000"/>
                    </a:srgb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개념</a:t>
            </a:r>
            <a:endParaRPr lang="ko-KR" altLang="en-US" sz="2400" b="0" kern="0" dirty="0">
              <a:solidFill>
                <a:srgbClr val="278791">
                  <a:lumMod val="50000"/>
                </a:srgbClr>
              </a:solidFill>
              <a:effectLst>
                <a:glow rad="101600">
                  <a:srgbClr val="FFFFFF">
                    <a:alpha val="60000"/>
                  </a:srgb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2" name="_x118029488" descr="EMB0000104848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32" y="1700808"/>
            <a:ext cx="823464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93" y="5192291"/>
            <a:ext cx="82057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23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+mj-cs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제목 4"/>
          <p:cNvSpPr txBox="1">
            <a:spLocks/>
          </p:cNvSpPr>
          <p:nvPr/>
        </p:nvSpPr>
        <p:spPr>
          <a:xfrm>
            <a:off x="323528" y="1167135"/>
            <a:ext cx="848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도시재생의 개념 </a:t>
            </a:r>
            <a:r>
              <a:rPr lang="en-US" altLang="ko-KR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정비사업 </a:t>
            </a:r>
            <a:r>
              <a:rPr lang="en-US" altLang="ko-KR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vs. </a:t>
            </a: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재생사업   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49736" y="1777931"/>
            <a:ext cx="211596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광의의 도시재생</a:t>
            </a:r>
            <a:endParaRPr lang="ko-KR" altLang="en-US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Rectangle 160"/>
          <p:cNvSpPr>
            <a:spLocks noChangeArrowheads="1"/>
          </p:cNvSpPr>
          <p:nvPr/>
        </p:nvSpPr>
        <p:spPr bwMode="auto">
          <a:xfrm>
            <a:off x="766160" y="2276873"/>
            <a:ext cx="8053990" cy="1368151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기성 시가지의 쇠퇴지역을 물리적 환경을 개선하고 사회적</a:t>
            </a:r>
            <a:r>
              <a:rPr lang="en-US" altLang="ko-KR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경제적</a:t>
            </a:r>
            <a:r>
              <a:rPr lang="en-US" altLang="ko-KR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문화적으로 활력을 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불어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넣어 주민생활을 개선하고 도시의 경쟁력을 촉진하는 것을 의미 </a:t>
            </a:r>
            <a:endParaRPr lang="en-US" altLang="ko-KR" sz="1500" spc="-15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lnSpc>
                <a:spcPts val="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000" spc="-15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따라서 광의의 도시재생은 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노후</a:t>
            </a:r>
            <a:r>
              <a:rPr lang="en-US" altLang="ko-KR" sz="16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불량 건축물을 전면 철거 후 재개발하는 기존의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물리적 정비</a:t>
            </a:r>
            <a:r>
              <a:rPr lang="en-US" altLang="ko-KR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(renewal</a:t>
            </a:r>
            <a:r>
              <a:rPr lang="en-US" altLang="ko-KR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방식을 포함하여 다양한 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재생수단을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포함하는 포괄적인 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개념임</a:t>
            </a:r>
            <a:endParaRPr lang="ko-KR" altLang="en-US" sz="1500" spc="-15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49736" y="3851756"/>
            <a:ext cx="211596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협의의 도시재생</a:t>
            </a:r>
            <a:endParaRPr lang="ko-KR" altLang="en-US" sz="1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" name="Rectangle 160"/>
          <p:cNvSpPr>
            <a:spLocks noChangeArrowheads="1"/>
          </p:cNvSpPr>
          <p:nvPr/>
        </p:nvSpPr>
        <p:spPr bwMode="auto">
          <a:xfrm>
            <a:off x="766160" y="4293097"/>
            <a:ext cx="8053990" cy="2016223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협의의 도시재생은 물리적 정비사업과 구별되는 개념임</a:t>
            </a:r>
            <a:r>
              <a:rPr lang="en-US" altLang="ko-KR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.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즉</a:t>
            </a:r>
            <a:r>
              <a:rPr lang="en-US" altLang="ko-KR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도시재생은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전면 철거 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후의 재개발보다는 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부분적인 물리적 환경개선과 함께 사회</a:t>
            </a:r>
            <a:r>
              <a:rPr lang="en-US" altLang="ko-KR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문화</a:t>
            </a:r>
            <a:r>
              <a:rPr lang="en-US" altLang="ko-KR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경제의 복합적인 활성화를 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강조함</a:t>
            </a:r>
            <a:endParaRPr lang="en-US" altLang="ko-KR" sz="1100" spc="-15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100" spc="-15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100" spc="-15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500" spc="-15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도시재생은 원칙적으로 광의의 개념을 뜻한다고 볼 수 있으나 우리나라는 행정적인 측면에서 협의의 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개념을 의미하는 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경향이 있음  </a:t>
            </a:r>
            <a:r>
              <a:rPr lang="en-US" altLang="ko-KR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500" spc="-15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국토부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 도</a:t>
            </a:r>
            <a:r>
              <a:rPr lang="ko-KR" altLang="en-US" sz="1500" spc="-15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시</a:t>
            </a:r>
            <a:r>
              <a:rPr lang="ko-KR" altLang="en-US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재생과 </a:t>
            </a:r>
            <a:r>
              <a:rPr lang="en-US" altLang="ko-KR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vs. </a:t>
            </a:r>
            <a:r>
              <a:rPr lang="ko-KR" altLang="en-US" sz="1500" spc="-150" dirty="0" err="1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주택정비과</a:t>
            </a:r>
            <a:r>
              <a:rPr lang="en-US" altLang="ko-KR" sz="1500" spc="-15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500" spc="-15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ko-KR" altLang="en-US" sz="1500" spc="-15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766160" y="4869160"/>
            <a:ext cx="827033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8000" indent="-180000">
              <a:lnSpc>
                <a:spcPct val="150000"/>
              </a:lnSpc>
              <a:buFont typeface="HY헤드라인M" panose="02030600000101010101" pitchFamily="18" charset="-127"/>
              <a:buChar char="-"/>
            </a:pP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따라서 좁은 의미의 도시재생에서는 전면철거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후 공동주택을 건설하거나 물리적 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환경개선 위주의 사업방식은  </a:t>
            </a:r>
            <a:endParaRPr lang="en-US" altLang="ko-KR" sz="1300" spc="-100" dirty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marL="108000">
              <a:lnSpc>
                <a:spcPct val="150000"/>
              </a:lnSpc>
            </a:pPr>
            <a:r>
              <a:rPr lang="en-US" altLang="ko-KR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  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제외 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주거지 재생 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300" spc="-100" dirty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300" spc="-100" dirty="0" err="1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마을만들기</a:t>
            </a:r>
            <a:r>
              <a:rPr lang="en-US" altLang="ko-KR" sz="1300" spc="-100" dirty="0" smtClean="0">
                <a:solidFill>
                  <a:schemeClr val="tx1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300" spc="-100" dirty="0">
              <a:solidFill>
                <a:schemeClr val="tx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155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1. </a:t>
            </a:r>
            <a:r>
              <a:rPr lang="ko-KR" altLang="en-US" sz="2400" kern="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도시재생의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+mj-cs"/>
              </a:rPr>
              <a:t>개념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400" kern="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및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+mj-cs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549736" y="1777931"/>
            <a:ext cx="5251438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buBlip>
                <a:blip r:embed="rId3"/>
              </a:buBlip>
            </a:pPr>
            <a:r>
              <a:rPr lang="ko-KR" altLang="en-US" sz="1800" dirty="0" smtClean="0">
                <a:latin typeface="HY헤드라인M" pitchFamily="18" charset="-127"/>
                <a:ea typeface="HY헤드라인M" pitchFamily="18" charset="-127"/>
              </a:rPr>
              <a:t> 정비사업과 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재생사업의 특성 비교</a:t>
            </a:r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800" dirty="0">
                <a:latin typeface="HY헤드라인M" pitchFamily="18" charset="-127"/>
                <a:ea typeface="HY헤드라인M" pitchFamily="18" charset="-127"/>
              </a:rPr>
              <a:t>주거지 정비</a:t>
            </a:r>
            <a:r>
              <a:rPr lang="en-US" altLang="ko-KR" sz="1800" dirty="0"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10" name="Rectangle 160"/>
          <p:cNvSpPr>
            <a:spLocks noChangeArrowheads="1"/>
          </p:cNvSpPr>
          <p:nvPr/>
        </p:nvSpPr>
        <p:spPr bwMode="auto">
          <a:xfrm>
            <a:off x="766160" y="2276873"/>
            <a:ext cx="8053990" cy="3888431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ko-KR" altLang="en-US" sz="15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230899"/>
              </p:ext>
            </p:extLst>
          </p:nvPr>
        </p:nvGraphicFramePr>
        <p:xfrm>
          <a:off x="791110" y="2317459"/>
          <a:ext cx="8003569" cy="3826487"/>
        </p:xfrm>
        <a:graphic>
          <a:graphicData uri="http://schemas.openxmlformats.org/drawingml/2006/table">
            <a:tbl>
              <a:tblPr/>
              <a:tblGrid>
                <a:gridCol w="1043943"/>
                <a:gridCol w="3392817"/>
                <a:gridCol w="3566809"/>
              </a:tblGrid>
              <a:tr h="37345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 구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정비사업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공동주택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재생사업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마을 만들기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7254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장 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물리적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환경의 대폭 개선 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유입인구의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증가 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주택가격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상승에 따른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주택소유자 </a:t>
                      </a:r>
                      <a:endParaRPr lang="en-US" altLang="ko-KR" sz="1400" kern="0" spc="0" dirty="0" smtClean="0"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  경제적 이익증가 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주민공동체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보존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저소득계층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세입자 주거복지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수준 제고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저소득계층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경제적 생존기반 확대 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주택유형의 다양화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5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단 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주민공동체의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붕괴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err="1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저소득계충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세입자 주택 감소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저소득계층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경제적 생존기반 붕괴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–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 -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주택유형의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획일화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주택수요와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경기에 영향을 받음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물리적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환경의 점진적 개선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유입인구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미미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- </a:t>
                      </a:r>
                      <a:r>
                        <a:rPr lang="ko-KR" alt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주택가격 상승효과의 상대적 </a:t>
                      </a:r>
                      <a:r>
                        <a:rPr lang="ko-KR" altLang="en-US" sz="1400" kern="0" spc="0" dirty="0">
                          <a:solidFill>
                            <a:srgbClr val="000000"/>
                          </a:solidFill>
                          <a:effectLst/>
                          <a:latin typeface="HY헤드라인M" pitchFamily="18" charset="-127"/>
                          <a:ea typeface="HY헤드라인M" pitchFamily="18" charset="-127"/>
                        </a:rPr>
                        <a:t>미약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제목 4"/>
          <p:cNvSpPr txBox="1">
            <a:spLocks/>
          </p:cNvSpPr>
          <p:nvPr/>
        </p:nvSpPr>
        <p:spPr>
          <a:xfrm>
            <a:off x="323528" y="1167135"/>
            <a:ext cx="848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도시재생과 정비사업 비교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141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/>
          <p:cNvSpPr txBox="1">
            <a:spLocks/>
          </p:cNvSpPr>
          <p:nvPr/>
        </p:nvSpPr>
        <p:spPr bwMode="auto">
          <a:xfrm>
            <a:off x="0" y="71413"/>
            <a:ext cx="9144000" cy="765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defTabSz="957263" latinLnBrk="1">
              <a:defRPr/>
            </a:pPr>
            <a:r>
              <a:rPr lang="en-US" altLang="ko-KR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kern="0" dirty="0" smtClean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도시재생의 개념 및 배경</a:t>
            </a:r>
            <a:endParaRPr lang="ko-KR" altLang="en-US" sz="2400" kern="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Rectangle 160"/>
          <p:cNvSpPr>
            <a:spLocks noChangeArrowheads="1"/>
          </p:cNvSpPr>
          <p:nvPr/>
        </p:nvSpPr>
        <p:spPr bwMode="auto">
          <a:xfrm>
            <a:off x="910498" y="4293096"/>
            <a:ext cx="8053990" cy="2016224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정비사업은 쇠퇴지역을 물리적으로 개선하는 장점이 있는 반면 재생사업은 공동체 형성과                  </a:t>
            </a:r>
            <a:endParaRPr lang="en-US" altLang="ko-KR" sz="15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사회경제적 활성화를 도모할 수 있는 장점이 있음 </a:t>
            </a:r>
            <a:endParaRPr lang="en-US" altLang="ko-KR" sz="15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endParaRPr lang="en-US" altLang="ko-KR" sz="15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지역적 여건을 고려하여 재생사업 또는 정비사업을 결정</a:t>
            </a:r>
            <a:endParaRPr lang="en-US" altLang="ko-KR" sz="12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171450" indent="-1714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주택에 대한 수요 </a:t>
            </a:r>
            <a:r>
              <a:rPr lang="en-US" altLang="ko-KR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쇠퇴지역의 과밀 정도와 사업경제성</a:t>
            </a:r>
            <a:r>
              <a:rPr lang="en-US" altLang="ko-KR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</a:t>
            </a: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주민들의 경제적 여건</a:t>
            </a:r>
            <a:r>
              <a:rPr lang="en-US" altLang="ko-KR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주민들의 인구사회적 특성</a:t>
            </a:r>
            <a:r>
              <a:rPr lang="en-US" altLang="ko-KR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</a:p>
          <a:p>
            <a:pPr marL="171450" indent="-1714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입지적 여건과 지형적  여건</a:t>
            </a:r>
            <a:r>
              <a:rPr lang="en-US" altLang="ko-KR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주민들의 의견 등을 고려하여 정비사업을 실시하기 </a:t>
            </a:r>
            <a:r>
              <a:rPr lang="ko-KR" altLang="en-US" sz="12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적</a:t>
            </a: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합하지 못한 경우  재생사업을 실시 </a:t>
            </a:r>
            <a:endParaRPr lang="en-US" altLang="ko-KR" sz="12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Rectangle 160"/>
          <p:cNvSpPr>
            <a:spLocks noChangeArrowheads="1"/>
          </p:cNvSpPr>
          <p:nvPr/>
        </p:nvSpPr>
        <p:spPr bwMode="auto">
          <a:xfrm>
            <a:off x="906397" y="1844825"/>
            <a:ext cx="8053990" cy="1584175"/>
          </a:xfrm>
          <a:prstGeom prst="rect">
            <a:avLst/>
          </a:prstGeom>
          <a:ln>
            <a:solidFill>
              <a:srgbClr val="DDDDDD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anchor="t">
            <a:noAutofit/>
            <a:flatTx/>
          </a:bodyPr>
          <a:lstStyle/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저소득계층과 임차인이 많은 지역은 재생사업을 </a:t>
            </a:r>
            <a:r>
              <a:rPr lang="ko-KR" altLang="en-US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선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호하는 경향이 있는 반면 부동산을 소유한 </a:t>
            </a:r>
            <a:endParaRPr lang="en-US" altLang="ko-KR" sz="15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 가구가 많은 지역은 정비사업을 선호하는 경향</a:t>
            </a:r>
            <a:endParaRPr lang="en-US" altLang="ko-KR" sz="15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자가와 임차인이 혼합된 지역의 경우 주민간 갈등이 심함</a:t>
            </a:r>
            <a:r>
              <a:rPr lang="en-US" altLang="ko-KR" sz="1500" spc="-100" dirty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특히 서울의 경우 </a:t>
            </a:r>
            <a:endParaRPr lang="en-US" altLang="ko-KR" sz="1200" spc="-100" dirty="0" smtClean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12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1500" spc="-100" dirty="0" smtClean="0"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itchFamily="18" charset="-127"/>
                <a:ea typeface="HY헤드라인M" pitchFamily="18" charset="-127"/>
              </a:rPr>
              <a:t>지방도시의 경우 대부분 정비사업을 선호하는 경향이 있음</a:t>
            </a:r>
            <a:endParaRPr lang="en-US" altLang="ko-KR" sz="12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  <a:p>
            <a:pPr marL="72000" indent="-72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200" spc="-100" dirty="0">
              <a:solidFill>
                <a:schemeClr val="tx1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제목 4"/>
          <p:cNvSpPr txBox="1">
            <a:spLocks/>
          </p:cNvSpPr>
          <p:nvPr/>
        </p:nvSpPr>
        <p:spPr>
          <a:xfrm>
            <a:off x="323528" y="1167135"/>
            <a:ext cx="848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주민들은 어떤 방식을 선호하는가</a:t>
            </a:r>
            <a:r>
              <a:rPr lang="en-US" altLang="ko-KR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2400" b="0" kern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제목 4"/>
          <p:cNvSpPr txBox="1">
            <a:spLocks/>
          </p:cNvSpPr>
          <p:nvPr/>
        </p:nvSpPr>
        <p:spPr>
          <a:xfrm>
            <a:off x="323528" y="3717032"/>
            <a:ext cx="8486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+mj-lt"/>
                <a:ea typeface="HY견고딕" pitchFamily="18" charset="-127"/>
                <a:cs typeface="+mj-cs"/>
              </a:defRPr>
            </a:lvl1pPr>
            <a:lvl2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2pPr>
            <a:lvl3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3pPr>
            <a:lvl4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4pPr>
            <a:lvl5pPr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  <a:ea typeface="HY견고딕" pitchFamily="18" charset="-127"/>
              </a:defRPr>
            </a:lvl5pPr>
            <a:lvl6pPr marL="4572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6pPr>
            <a:lvl7pPr marL="9144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7pPr>
            <a:lvl8pPr marL="13716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8pPr>
            <a:lvl9pPr marL="1828800" algn="ctr" defTabSz="957263" rtl="0" eaLnBrk="1" fontAlgn="base" latinLnBrk="1" hangingPunct="1">
              <a:spcBef>
                <a:spcPct val="0"/>
              </a:spcBef>
              <a:spcAft>
                <a:spcPct val="0"/>
              </a:spcAft>
              <a:defRPr sz="29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ko-KR" altLang="en-US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어떤 방식이 더 바람직한가</a:t>
            </a:r>
            <a:r>
              <a:rPr lang="en-US" altLang="ko-KR" sz="2400" b="0" dirty="0" smtClean="0">
                <a:solidFill>
                  <a:schemeClr val="accent6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innerShdw blurRad="114300">
                    <a:prstClr val="black"/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lang="ko-KR" altLang="en-US" sz="2400" b="0" dirty="0">
              <a:solidFill>
                <a:schemeClr val="accent6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innerShdw blurRad="114300">
                  <a:prstClr val="black"/>
                </a:inn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34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글로벌_경쟁력_투자환경_조성_방안스타일">
  <a:themeElements>
    <a:clrScheme name="sample 3">
      <a:dk1>
        <a:srgbClr val="000066"/>
      </a:dk1>
      <a:lt1>
        <a:srgbClr val="FFFFFF"/>
      </a:lt1>
      <a:dk2>
        <a:srgbClr val="58A252"/>
      </a:dk2>
      <a:lt2>
        <a:srgbClr val="B2B2B2"/>
      </a:lt2>
      <a:accent1>
        <a:srgbClr val="0066FF"/>
      </a:accent1>
      <a:accent2>
        <a:srgbClr val="2C95A0"/>
      </a:accent2>
      <a:accent3>
        <a:srgbClr val="FFFFFF"/>
      </a:accent3>
      <a:accent4>
        <a:srgbClr val="000056"/>
      </a:accent4>
      <a:accent5>
        <a:srgbClr val="AAB8FF"/>
      </a:accent5>
      <a:accent6>
        <a:srgbClr val="278791"/>
      </a:accent6>
      <a:hlink>
        <a:srgbClr val="35BBE5"/>
      </a:hlink>
      <a:folHlink>
        <a:srgbClr val="872ECA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33CCCC"/>
        </a:accent1>
        <a:accent2>
          <a:srgbClr val="0099CC"/>
        </a:accent2>
        <a:accent3>
          <a:srgbClr val="FFFFFF"/>
        </a:accent3>
        <a:accent4>
          <a:srgbClr val="000056"/>
        </a:accent4>
        <a:accent5>
          <a:srgbClr val="ADE2E2"/>
        </a:accent5>
        <a:accent6>
          <a:srgbClr val="008AB9"/>
        </a:accent6>
        <a:hlink>
          <a:srgbClr val="6A9EB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66"/>
        </a:dk1>
        <a:lt1>
          <a:srgbClr val="FFFFFF"/>
        </a:lt1>
        <a:dk2>
          <a:srgbClr val="415CB3"/>
        </a:dk2>
        <a:lt2>
          <a:srgbClr val="B2B2B2"/>
        </a:lt2>
        <a:accent1>
          <a:srgbClr val="55AEEB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B4D3F3"/>
        </a:accent5>
        <a:accent6>
          <a:srgbClr val="E78A2D"/>
        </a:accent6>
        <a:hlink>
          <a:srgbClr val="4D7AB5"/>
        </a:hlink>
        <a:folHlink>
          <a:srgbClr val="99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0066FF"/>
        </a:accent1>
        <a:accent2>
          <a:srgbClr val="2C95A0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78791"/>
        </a:accent6>
        <a:hlink>
          <a:srgbClr val="35BBE5"/>
        </a:hlink>
        <a:folHlink>
          <a:srgbClr val="872EC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글로벌_경쟁력_투자환경_조성_방안스타일">
  <a:themeElements>
    <a:clrScheme name="sample 3">
      <a:dk1>
        <a:srgbClr val="000066"/>
      </a:dk1>
      <a:lt1>
        <a:srgbClr val="FFFFFF"/>
      </a:lt1>
      <a:dk2>
        <a:srgbClr val="58A252"/>
      </a:dk2>
      <a:lt2>
        <a:srgbClr val="B2B2B2"/>
      </a:lt2>
      <a:accent1>
        <a:srgbClr val="0066FF"/>
      </a:accent1>
      <a:accent2>
        <a:srgbClr val="2C95A0"/>
      </a:accent2>
      <a:accent3>
        <a:srgbClr val="FFFFFF"/>
      </a:accent3>
      <a:accent4>
        <a:srgbClr val="000056"/>
      </a:accent4>
      <a:accent5>
        <a:srgbClr val="AAB8FF"/>
      </a:accent5>
      <a:accent6>
        <a:srgbClr val="278791"/>
      </a:accent6>
      <a:hlink>
        <a:srgbClr val="35BBE5"/>
      </a:hlink>
      <a:folHlink>
        <a:srgbClr val="872ECA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33CCCC"/>
        </a:accent1>
        <a:accent2>
          <a:srgbClr val="0099CC"/>
        </a:accent2>
        <a:accent3>
          <a:srgbClr val="FFFFFF"/>
        </a:accent3>
        <a:accent4>
          <a:srgbClr val="000056"/>
        </a:accent4>
        <a:accent5>
          <a:srgbClr val="ADE2E2"/>
        </a:accent5>
        <a:accent6>
          <a:srgbClr val="008AB9"/>
        </a:accent6>
        <a:hlink>
          <a:srgbClr val="6A9EB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66"/>
        </a:dk1>
        <a:lt1>
          <a:srgbClr val="FFFFFF"/>
        </a:lt1>
        <a:dk2>
          <a:srgbClr val="415CB3"/>
        </a:dk2>
        <a:lt2>
          <a:srgbClr val="B2B2B2"/>
        </a:lt2>
        <a:accent1>
          <a:srgbClr val="55AEEB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B4D3F3"/>
        </a:accent5>
        <a:accent6>
          <a:srgbClr val="E78A2D"/>
        </a:accent6>
        <a:hlink>
          <a:srgbClr val="4D7AB5"/>
        </a:hlink>
        <a:folHlink>
          <a:srgbClr val="99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0066FF"/>
        </a:accent1>
        <a:accent2>
          <a:srgbClr val="2C95A0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78791"/>
        </a:accent6>
        <a:hlink>
          <a:srgbClr val="35BBE5"/>
        </a:hlink>
        <a:folHlink>
          <a:srgbClr val="872EC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글로벌_경쟁력_투자환경_조성_방안스타일</Template>
  <TotalTime>3354</TotalTime>
  <Words>1244</Words>
  <Application>Microsoft Office PowerPoint</Application>
  <PresentationFormat>화면 슬라이드 쇼(4:3)</PresentationFormat>
  <Paragraphs>202</Paragraphs>
  <Slides>16</Slides>
  <Notes>14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16</vt:i4>
      </vt:variant>
    </vt:vector>
  </HeadingPairs>
  <TitlesOfParts>
    <vt:vector size="18" baseType="lpstr">
      <vt:lpstr>글로벌_경쟁력_투자환경_조성_방안스타일</vt:lpstr>
      <vt:lpstr>1_글로벌_경쟁력_투자환경_조성_방안스타일</vt:lpstr>
      <vt:lpstr>도시재생론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주제발표 제목 기입</dc:title>
  <dc:creator>user</dc:creator>
  <cp:lastModifiedBy>USER</cp:lastModifiedBy>
  <cp:revision>279</cp:revision>
  <cp:lastPrinted>2014-05-09T01:31:35Z</cp:lastPrinted>
  <dcterms:created xsi:type="dcterms:W3CDTF">2009-08-12T08:35:31Z</dcterms:created>
  <dcterms:modified xsi:type="dcterms:W3CDTF">2017-03-13T08:16:12Z</dcterms:modified>
</cp:coreProperties>
</file>